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70" r:id="rId9"/>
    <p:sldId id="268" r:id="rId10"/>
    <p:sldId id="267" r:id="rId11"/>
    <p:sldId id="269"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sl-SI" smtClean="0"/>
              <a:t>Uredite slog naslova matrice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z napiso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9/17/2023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sl-SI" smtClean="0"/>
              <a:t>Uredite slog naslova matrice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9/17/2023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sl-SI" smtClean="0"/>
              <a:t>Uredite slog naslova matrice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9/17/2023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sl-SI" smtClean="0"/>
              <a:t>Uredite slog naslova matrice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9/17/2023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olpec">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sl-SI" smtClean="0"/>
              <a:t>Uredite slog naslova matrice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3" name="Date Placeholder 2"/>
          <p:cNvSpPr>
            <a:spLocks noGrp="1"/>
          </p:cNvSpPr>
          <p:nvPr>
            <p:ph type="dt" sz="half" idx="10"/>
          </p:nvPr>
        </p:nvSpPr>
        <p:spPr/>
        <p:txBody>
          <a:bodyPr/>
          <a:lstStyle/>
          <a:p>
            <a:fld id="{48A87A34-81AB-432B-8DAE-1953F412C126}" type="datetimeFigureOut">
              <a:rPr lang="en-US" dirty="0"/>
              <a:t>9/17/2023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tolpec s tremi slikami">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sl-SI" smtClean="0"/>
              <a:t>Uredite slog naslova matrice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3" name="Date Placeholder 2"/>
          <p:cNvSpPr>
            <a:spLocks noGrp="1"/>
          </p:cNvSpPr>
          <p:nvPr>
            <p:ph type="dt" sz="half" idx="10"/>
          </p:nvPr>
        </p:nvSpPr>
        <p:spPr/>
        <p:txBody>
          <a:bodyPr/>
          <a:lstStyle/>
          <a:p>
            <a:fld id="{48A87A34-81AB-432B-8DAE-1953F412C126}" type="datetimeFigureOut">
              <a:rPr lang="en-US" dirty="0"/>
              <a:t>9/17/2023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sl-SI" smtClean="0"/>
              <a:t>Uredite slog naslova matrice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sl-SI" smtClean="0"/>
              <a:t>Uredite slog naslova matrice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sl-SI" smtClean="0"/>
              <a:t>Uredite slog naslova matrice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sl-SI" smtClean="0"/>
              <a:t>Uredite slog naslova matrice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48A87A34-81AB-432B-8DAE-1953F412C126}" type="datetimeFigureOut">
              <a:rPr lang="en-US" dirty="0"/>
              <a:t>9/17/2023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sl-SI" smtClean="0"/>
              <a:t>Uredite slog naslova matrice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sl-SI" smtClean="0"/>
              <a:t>Uredite slog naslova matrice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12" name="Content Placeholder 3"/>
          <p:cNvSpPr>
            <a:spLocks noGrp="1"/>
          </p:cNvSpPr>
          <p:nvPr>
            <p:ph sz="quarter" idx="13"/>
          </p:nvPr>
        </p:nvSpPr>
        <p:spPr>
          <a:xfrm>
            <a:off x="913774" y="3051012"/>
            <a:ext cx="5106027" cy="274018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13" name="Content Placeholder 5"/>
          <p:cNvSpPr>
            <a:spLocks noGrp="1"/>
          </p:cNvSpPr>
          <p:nvPr>
            <p:ph sz="quarter" idx="14"/>
          </p:nvPr>
        </p:nvSpPr>
        <p:spPr>
          <a:xfrm>
            <a:off x="6172200" y="3051012"/>
            <a:ext cx="5105401" cy="274018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9/17/2023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sl-SI" smtClean="0"/>
              <a:t>Uredite slog naslova matrice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9/17/2023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9/17/2023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sl-SI" smtClean="0"/>
              <a:t>Uredite slog naslova matrice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9/17/2023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hyperlink" Target="mailto:sanja.cukut@zrc-sazu.si"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noAutofit/>
          </a:bodyPr>
          <a:lstStyle/>
          <a:p>
            <a:r>
              <a:rPr lang="sl-SI" sz="3200" dirty="0" err="1" smtClean="0"/>
              <a:t>Asylum</a:t>
            </a:r>
            <a:r>
              <a:rPr lang="sl-SI" sz="3200" dirty="0" smtClean="0"/>
              <a:t> </a:t>
            </a:r>
            <a:r>
              <a:rPr lang="sl-SI" sz="3200" dirty="0" err="1" smtClean="0"/>
              <a:t>seeking</a:t>
            </a:r>
            <a:r>
              <a:rPr lang="sl-SI" sz="3200" dirty="0" smtClean="0"/>
              <a:t> </a:t>
            </a:r>
            <a:r>
              <a:rPr lang="sl-SI" sz="3200" dirty="0" err="1" smtClean="0"/>
              <a:t>process</a:t>
            </a:r>
            <a:r>
              <a:rPr lang="sl-SI" sz="3200" dirty="0"/>
              <a:t> </a:t>
            </a:r>
            <a:r>
              <a:rPr lang="sl-SI" sz="3200" dirty="0" err="1" smtClean="0"/>
              <a:t>and</a:t>
            </a:r>
            <a:r>
              <a:rPr lang="sl-SI" sz="3200" dirty="0" smtClean="0"/>
              <a:t> </a:t>
            </a:r>
            <a:r>
              <a:rPr lang="sl-SI" sz="3200" dirty="0" err="1" smtClean="0"/>
              <a:t>mental</a:t>
            </a:r>
            <a:r>
              <a:rPr lang="sl-SI" sz="3200" dirty="0" smtClean="0"/>
              <a:t> </a:t>
            </a:r>
            <a:r>
              <a:rPr lang="sl-SI" sz="3200" dirty="0" err="1" smtClean="0"/>
              <a:t>health</a:t>
            </a:r>
            <a:r>
              <a:rPr lang="sl-SI" sz="3200" dirty="0" smtClean="0"/>
              <a:t>: some </a:t>
            </a:r>
            <a:r>
              <a:rPr lang="sl-SI" sz="3200" dirty="0" err="1" smtClean="0"/>
              <a:t>insights</a:t>
            </a:r>
            <a:r>
              <a:rPr lang="sl-SI" sz="3200" dirty="0" smtClean="0"/>
              <a:t> </a:t>
            </a:r>
            <a:r>
              <a:rPr lang="sl-SI" sz="3200" dirty="0" err="1" smtClean="0"/>
              <a:t>from</a:t>
            </a:r>
            <a:r>
              <a:rPr lang="sl-SI" sz="3200" dirty="0" smtClean="0"/>
              <a:t> </a:t>
            </a:r>
            <a:r>
              <a:rPr lang="sl-SI" sz="3200" dirty="0" err="1" smtClean="0"/>
              <a:t>slovenia</a:t>
            </a:r>
            <a:endParaRPr lang="sl-SI" sz="3200" dirty="0"/>
          </a:p>
        </p:txBody>
      </p:sp>
      <p:sp>
        <p:nvSpPr>
          <p:cNvPr id="3" name="Podnaslov 2"/>
          <p:cNvSpPr>
            <a:spLocks noGrp="1"/>
          </p:cNvSpPr>
          <p:nvPr>
            <p:ph type="subTitle" idx="1"/>
          </p:nvPr>
        </p:nvSpPr>
        <p:spPr/>
        <p:txBody>
          <a:bodyPr>
            <a:normAutofit/>
          </a:bodyPr>
          <a:lstStyle/>
          <a:p>
            <a:pPr algn="l"/>
            <a:r>
              <a:rPr lang="sl-SI" sz="2800" dirty="0" smtClean="0"/>
              <a:t>SANJA CUKUT KRILIĆ, </a:t>
            </a:r>
            <a:r>
              <a:rPr lang="sl-SI" sz="2800" dirty="0" err="1" smtClean="0"/>
              <a:t>zrc</a:t>
            </a:r>
            <a:r>
              <a:rPr lang="sl-SI" sz="2800" dirty="0" smtClean="0"/>
              <a:t> </a:t>
            </a:r>
            <a:r>
              <a:rPr lang="sl-SI" sz="2800" dirty="0" err="1" smtClean="0"/>
              <a:t>sazu</a:t>
            </a:r>
            <a:r>
              <a:rPr lang="sl-SI" sz="2800" dirty="0" smtClean="0"/>
              <a:t>, Ljubljana, </a:t>
            </a:r>
            <a:r>
              <a:rPr lang="sl-SI" sz="2800" dirty="0" err="1" smtClean="0"/>
              <a:t>slovenia</a:t>
            </a:r>
            <a:endParaRPr lang="sl-SI" sz="2800" dirty="0" smtClean="0"/>
          </a:p>
          <a:p>
            <a:pPr algn="l"/>
            <a:r>
              <a:rPr lang="sl-SI" sz="2800" dirty="0" smtClean="0"/>
              <a:t>            </a:t>
            </a:r>
            <a:endParaRPr lang="sl-SI" sz="2800" dirty="0"/>
          </a:p>
        </p:txBody>
      </p:sp>
      <p:pic>
        <p:nvPicPr>
          <p:cNvPr id="7" name="Slika 6"/>
          <p:cNvPicPr>
            <a:picLocks noChangeAspect="1"/>
          </p:cNvPicPr>
          <p:nvPr/>
        </p:nvPicPr>
        <p:blipFill>
          <a:blip r:embed="rId2"/>
          <a:stretch>
            <a:fillRect/>
          </a:stretch>
        </p:blipFill>
        <p:spPr>
          <a:xfrm>
            <a:off x="605506" y="5257799"/>
            <a:ext cx="3600006" cy="756000"/>
          </a:xfrm>
          <a:prstGeom prst="rect">
            <a:avLst/>
          </a:prstGeom>
        </p:spPr>
      </p:pic>
      <p:pic>
        <p:nvPicPr>
          <p:cNvPr id="8" name="Slika 7"/>
          <p:cNvPicPr>
            <a:picLocks noChangeAspect="1"/>
          </p:cNvPicPr>
          <p:nvPr/>
        </p:nvPicPr>
        <p:blipFill>
          <a:blip r:embed="rId3"/>
          <a:stretch>
            <a:fillRect/>
          </a:stretch>
        </p:blipFill>
        <p:spPr>
          <a:xfrm>
            <a:off x="4225111" y="4686001"/>
            <a:ext cx="1264389" cy="1296000"/>
          </a:xfrm>
          <a:prstGeom prst="rect">
            <a:avLst/>
          </a:prstGeom>
        </p:spPr>
      </p:pic>
    </p:spTree>
    <p:extLst>
      <p:ext uri="{BB962C8B-B14F-4D97-AF65-F5344CB8AC3E}">
        <p14:creationId xmlns:p14="http://schemas.microsoft.com/office/powerpoint/2010/main" val="9540723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endParaRPr lang="sl-SI" sz="2800" dirty="0"/>
          </a:p>
        </p:txBody>
      </p:sp>
      <p:sp>
        <p:nvSpPr>
          <p:cNvPr id="3" name="Označba mesta vsebine 2"/>
          <p:cNvSpPr>
            <a:spLocks noGrp="1"/>
          </p:cNvSpPr>
          <p:nvPr>
            <p:ph sz="quarter" idx="13"/>
          </p:nvPr>
        </p:nvSpPr>
        <p:spPr/>
        <p:txBody>
          <a:bodyPr>
            <a:noAutofit/>
          </a:bodyPr>
          <a:lstStyle/>
          <a:p>
            <a:pPr>
              <a:buFont typeface="Wingdings" panose="05000000000000000000" pitchFamily="2" charset="2"/>
              <a:buChar char="v"/>
            </a:pPr>
            <a:r>
              <a:rPr lang="sl-SI" sz="2400" cap="none" dirty="0" err="1" smtClean="0"/>
              <a:t>Importance</a:t>
            </a:r>
            <a:r>
              <a:rPr lang="sl-SI" sz="2400" cap="none" dirty="0" smtClean="0"/>
              <a:t> </a:t>
            </a:r>
            <a:r>
              <a:rPr lang="sl-SI" sz="2400" cap="none" dirty="0" err="1" smtClean="0"/>
              <a:t>of</a:t>
            </a:r>
            <a:r>
              <a:rPr lang="sl-SI" sz="2400" cap="none" dirty="0" smtClean="0"/>
              <a:t> </a:t>
            </a:r>
            <a:r>
              <a:rPr lang="sl-SI" sz="2400" cap="none" dirty="0" err="1" smtClean="0"/>
              <a:t>group</a:t>
            </a:r>
            <a:r>
              <a:rPr lang="sl-SI" sz="2400" cap="none" dirty="0" smtClean="0"/>
              <a:t> </a:t>
            </a:r>
            <a:r>
              <a:rPr lang="sl-SI" sz="2400" cap="none" dirty="0" err="1" smtClean="0"/>
              <a:t>support</a:t>
            </a:r>
            <a:r>
              <a:rPr lang="sl-SI" sz="2400" cap="none" dirty="0" smtClean="0"/>
              <a:t>;</a:t>
            </a:r>
          </a:p>
          <a:p>
            <a:pPr>
              <a:buFont typeface="Wingdings" panose="05000000000000000000" pitchFamily="2" charset="2"/>
              <a:buChar char="v"/>
            </a:pPr>
            <a:r>
              <a:rPr lang="sl-SI" sz="2400" cap="none" dirty="0" smtClean="0"/>
              <a:t>Stigma </a:t>
            </a:r>
            <a:r>
              <a:rPr lang="sl-SI" sz="2400" cap="none" dirty="0" err="1" smtClean="0"/>
              <a:t>of</a:t>
            </a:r>
            <a:r>
              <a:rPr lang="sl-SI" sz="2400" cap="none" dirty="0" smtClean="0"/>
              <a:t> </a:t>
            </a:r>
            <a:r>
              <a:rPr lang="sl-SI" sz="2400" cap="none" dirty="0" err="1" smtClean="0"/>
              <a:t>mental</a:t>
            </a:r>
            <a:r>
              <a:rPr lang="sl-SI" sz="2400" cap="none" dirty="0" smtClean="0"/>
              <a:t> </a:t>
            </a:r>
            <a:r>
              <a:rPr lang="sl-SI" sz="2400" cap="none" dirty="0" err="1" smtClean="0"/>
              <a:t>health</a:t>
            </a:r>
            <a:r>
              <a:rPr lang="sl-SI" sz="2400" cap="none" dirty="0" smtClean="0"/>
              <a:t> </a:t>
            </a:r>
            <a:r>
              <a:rPr lang="sl-SI" sz="2400" cap="none" dirty="0" err="1" smtClean="0"/>
              <a:t>difficulties</a:t>
            </a:r>
            <a:r>
              <a:rPr lang="sl-SI" sz="2400" cap="none" dirty="0" smtClean="0"/>
              <a:t> – </a:t>
            </a:r>
            <a:r>
              <a:rPr lang="sl-SI" sz="2400" cap="none" dirty="0" err="1" smtClean="0"/>
              <a:t>importance</a:t>
            </a:r>
            <a:r>
              <a:rPr lang="sl-SI" sz="2400" cap="none" dirty="0" smtClean="0"/>
              <a:t> </a:t>
            </a:r>
            <a:r>
              <a:rPr lang="sl-SI" sz="2400" cap="none" dirty="0" err="1" smtClean="0"/>
              <a:t>of</a:t>
            </a:r>
            <a:r>
              <a:rPr lang="sl-SI" sz="2400" cap="none" dirty="0" smtClean="0"/>
              <a:t> </a:t>
            </a:r>
            <a:r>
              <a:rPr lang="sl-SI" sz="2400" cap="none" dirty="0" err="1" smtClean="0"/>
              <a:t>religious</a:t>
            </a:r>
            <a:r>
              <a:rPr lang="sl-SI" sz="2400" cap="none" dirty="0" smtClean="0"/>
              <a:t> </a:t>
            </a:r>
            <a:r>
              <a:rPr lang="sl-SI" sz="2400" cap="none" dirty="0" err="1" smtClean="0"/>
              <a:t>and</a:t>
            </a:r>
            <a:r>
              <a:rPr lang="sl-SI" sz="2400" cap="none" dirty="0" smtClean="0"/>
              <a:t> </a:t>
            </a:r>
            <a:r>
              <a:rPr lang="sl-SI" sz="2400" cap="none" dirty="0" err="1" smtClean="0"/>
              <a:t>family</a:t>
            </a:r>
            <a:r>
              <a:rPr lang="sl-SI" sz="2400" cap="none" dirty="0" smtClean="0"/>
              <a:t> </a:t>
            </a:r>
            <a:r>
              <a:rPr lang="sl-SI" sz="2400" cap="none" dirty="0" err="1" smtClean="0"/>
              <a:t>reasons</a:t>
            </a:r>
            <a:r>
              <a:rPr lang="sl-SI" sz="2400" cap="none" dirty="0" smtClean="0"/>
              <a:t>;</a:t>
            </a:r>
          </a:p>
          <a:p>
            <a:pPr>
              <a:buFont typeface="Wingdings" panose="05000000000000000000" pitchFamily="2" charset="2"/>
              <a:buChar char="v"/>
            </a:pPr>
            <a:r>
              <a:rPr lang="sl-SI" sz="2400" cap="none" dirty="0" err="1" smtClean="0"/>
              <a:t>Reactions</a:t>
            </a:r>
            <a:r>
              <a:rPr lang="sl-SI" sz="2400" cap="none" dirty="0" smtClean="0"/>
              <a:t> to </a:t>
            </a:r>
            <a:r>
              <a:rPr lang="sl-SI" sz="2400" cap="none" dirty="0" err="1" smtClean="0"/>
              <a:t>discrimination</a:t>
            </a:r>
            <a:r>
              <a:rPr lang="sl-SI" sz="2400" cap="none" dirty="0" smtClean="0"/>
              <a:t> (</a:t>
            </a:r>
            <a:r>
              <a:rPr lang="sl-SI" sz="2400" cap="none" dirty="0" err="1" smtClean="0"/>
              <a:t>headscarf</a:t>
            </a:r>
            <a:r>
              <a:rPr lang="sl-SI" sz="2400" cap="none" dirty="0" smtClean="0"/>
              <a:t>);</a:t>
            </a:r>
          </a:p>
          <a:p>
            <a:pPr>
              <a:buFont typeface="Wingdings" panose="05000000000000000000" pitchFamily="2" charset="2"/>
              <a:buChar char="v"/>
            </a:pPr>
            <a:r>
              <a:rPr lang="sl-SI" sz="2400" cap="none" dirty="0" err="1" smtClean="0"/>
              <a:t>Therapists</a:t>
            </a:r>
            <a:r>
              <a:rPr lang="sl-SI" sz="2400" cap="none" dirty="0" smtClean="0"/>
              <a:t> </a:t>
            </a:r>
            <a:r>
              <a:rPr lang="sl-SI" sz="2400" cap="none" dirty="0" err="1" smtClean="0"/>
              <a:t>perceived</a:t>
            </a:r>
            <a:r>
              <a:rPr lang="sl-SI" sz="2400" cap="none" dirty="0" smtClean="0"/>
              <a:t> as </a:t>
            </a:r>
            <a:r>
              <a:rPr lang="sl-SI" sz="2400" cap="none" dirty="0" err="1" smtClean="0"/>
              <a:t>independent</a:t>
            </a:r>
            <a:r>
              <a:rPr lang="sl-SI" sz="2400" cap="none" dirty="0" smtClean="0"/>
              <a:t> </a:t>
            </a:r>
            <a:r>
              <a:rPr lang="sl-SI" sz="2400" cap="none" dirty="0" err="1" smtClean="0"/>
              <a:t>of</a:t>
            </a:r>
            <a:r>
              <a:rPr lang="sl-SI" sz="2400" cap="none" dirty="0" smtClean="0"/>
              <a:t> </a:t>
            </a:r>
            <a:r>
              <a:rPr lang="sl-SI" sz="2400" cap="none" dirty="0" err="1" smtClean="0"/>
              <a:t>the</a:t>
            </a:r>
            <a:r>
              <a:rPr lang="sl-SI" sz="2400" cap="none" dirty="0" smtClean="0"/>
              <a:t> legal, </a:t>
            </a:r>
            <a:r>
              <a:rPr lang="sl-SI" sz="2400" cap="none" dirty="0" err="1" smtClean="0"/>
              <a:t>health</a:t>
            </a:r>
            <a:r>
              <a:rPr lang="sl-SI" sz="2400" cap="none" dirty="0" smtClean="0"/>
              <a:t> </a:t>
            </a:r>
            <a:r>
              <a:rPr lang="sl-SI" sz="2400" cap="none" dirty="0" err="1" smtClean="0"/>
              <a:t>and</a:t>
            </a:r>
            <a:r>
              <a:rPr lang="sl-SI" sz="2400" cap="none" dirty="0" smtClean="0"/>
              <a:t> </a:t>
            </a:r>
            <a:r>
              <a:rPr lang="sl-SI" sz="2400" cap="none" dirty="0" err="1" smtClean="0"/>
              <a:t>political</a:t>
            </a:r>
            <a:r>
              <a:rPr lang="sl-SI" sz="2400" cap="none" dirty="0" smtClean="0"/>
              <a:t> </a:t>
            </a:r>
            <a:r>
              <a:rPr lang="sl-SI" sz="2400" cap="none" dirty="0" err="1" smtClean="0"/>
              <a:t>system</a:t>
            </a:r>
            <a:r>
              <a:rPr lang="sl-SI" sz="2400" cap="none" dirty="0" smtClean="0"/>
              <a:t> </a:t>
            </a:r>
            <a:r>
              <a:rPr lang="sl-SI" sz="2400" cap="none" dirty="0" err="1" smtClean="0"/>
              <a:t>of</a:t>
            </a:r>
            <a:r>
              <a:rPr lang="sl-SI" sz="2400" cap="none" dirty="0" smtClean="0"/>
              <a:t> </a:t>
            </a:r>
            <a:r>
              <a:rPr lang="sl-SI" sz="2400" cap="none" dirty="0" err="1" smtClean="0"/>
              <a:t>the</a:t>
            </a:r>
            <a:r>
              <a:rPr lang="sl-SI" sz="2400" cap="none" dirty="0" smtClean="0"/>
              <a:t> </a:t>
            </a:r>
            <a:r>
              <a:rPr lang="sl-SI" sz="2400" cap="none" dirty="0" err="1" smtClean="0"/>
              <a:t>new</a:t>
            </a:r>
            <a:r>
              <a:rPr lang="sl-SI" sz="2400" cap="none" dirty="0" smtClean="0"/>
              <a:t> </a:t>
            </a:r>
            <a:r>
              <a:rPr lang="sl-SI" sz="2400" cap="none" dirty="0" err="1" smtClean="0"/>
              <a:t>countries</a:t>
            </a:r>
            <a:r>
              <a:rPr lang="sl-SI" sz="2400" cap="none" dirty="0" smtClean="0"/>
              <a:t>;</a:t>
            </a:r>
          </a:p>
          <a:p>
            <a:pPr>
              <a:buFont typeface="Wingdings" panose="05000000000000000000" pitchFamily="2" charset="2"/>
              <a:buChar char="v"/>
            </a:pPr>
            <a:r>
              <a:rPr lang="sl-SI" sz="2400" cap="none" dirty="0" err="1" smtClean="0"/>
              <a:t>Coping</a:t>
            </a:r>
            <a:r>
              <a:rPr lang="sl-SI" sz="2400" cap="none" dirty="0" smtClean="0"/>
              <a:t> </a:t>
            </a:r>
            <a:r>
              <a:rPr lang="sl-SI" sz="2400" cap="none" dirty="0" err="1" smtClean="0"/>
              <a:t>mechanisms</a:t>
            </a:r>
            <a:r>
              <a:rPr lang="sl-SI" sz="2400" cap="none" dirty="0" smtClean="0"/>
              <a:t>, </a:t>
            </a:r>
            <a:r>
              <a:rPr lang="sl-SI" sz="2400" cap="none" dirty="0" err="1" smtClean="0"/>
              <a:t>reliance</a:t>
            </a:r>
            <a:r>
              <a:rPr lang="sl-SI" sz="2400" cap="none" dirty="0" smtClean="0"/>
              <a:t> on social </a:t>
            </a:r>
            <a:r>
              <a:rPr lang="sl-SI" sz="2400" cap="none" dirty="0" err="1" smtClean="0"/>
              <a:t>networks</a:t>
            </a:r>
            <a:r>
              <a:rPr lang="sl-SI" sz="2400" cap="none" dirty="0" smtClean="0"/>
              <a:t>, </a:t>
            </a:r>
            <a:r>
              <a:rPr lang="sl-SI" sz="2400" cap="none" dirty="0" err="1" smtClean="0"/>
              <a:t>participation</a:t>
            </a:r>
            <a:r>
              <a:rPr lang="sl-SI" sz="2400" cap="none" dirty="0" smtClean="0"/>
              <a:t> in civil </a:t>
            </a:r>
            <a:r>
              <a:rPr lang="sl-SI" sz="2400" cap="none" dirty="0" err="1" smtClean="0"/>
              <a:t>society</a:t>
            </a:r>
            <a:r>
              <a:rPr lang="sl-SI" sz="2400" cap="none" dirty="0" smtClean="0"/>
              <a:t> </a:t>
            </a:r>
            <a:r>
              <a:rPr lang="sl-SI" sz="2400" cap="none" dirty="0" err="1" smtClean="0"/>
              <a:t>initiatives</a:t>
            </a:r>
            <a:r>
              <a:rPr lang="sl-SI" sz="2400" cap="none" dirty="0"/>
              <a:t>.</a:t>
            </a:r>
            <a:endParaRPr lang="sl-SI" sz="2400" cap="none" dirty="0" smtClean="0"/>
          </a:p>
        </p:txBody>
      </p:sp>
    </p:spTree>
    <p:extLst>
      <p:ext uri="{BB962C8B-B14F-4D97-AF65-F5344CB8AC3E}">
        <p14:creationId xmlns:p14="http://schemas.microsoft.com/office/powerpoint/2010/main" val="25456442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CONCLUSIONS</a:t>
            </a:r>
            <a:endParaRPr lang="sl-SI" dirty="0"/>
          </a:p>
        </p:txBody>
      </p:sp>
      <p:sp>
        <p:nvSpPr>
          <p:cNvPr id="3" name="Označba mesta vsebine 2"/>
          <p:cNvSpPr>
            <a:spLocks noGrp="1"/>
          </p:cNvSpPr>
          <p:nvPr>
            <p:ph sz="quarter" idx="13"/>
          </p:nvPr>
        </p:nvSpPr>
        <p:spPr/>
        <p:txBody>
          <a:bodyPr>
            <a:noAutofit/>
          </a:bodyPr>
          <a:lstStyle/>
          <a:p>
            <a:pPr>
              <a:buFont typeface="Wingdings" panose="05000000000000000000" pitchFamily="2" charset="2"/>
              <a:buChar char="v"/>
            </a:pPr>
            <a:r>
              <a:rPr lang="sl-SI" sz="2400" cap="none" dirty="0" err="1"/>
              <a:t>v</a:t>
            </a:r>
            <a:r>
              <a:rPr lang="sl-SI" sz="2400" cap="none" dirty="0" err="1" smtClean="0"/>
              <a:t>ulnerabilities</a:t>
            </a:r>
            <a:r>
              <a:rPr lang="sl-SI" sz="2400" cap="none" dirty="0" smtClean="0"/>
              <a:t>:</a:t>
            </a:r>
            <a:r>
              <a:rPr lang="en-US" sz="2400" cap="none" dirty="0" smtClean="0"/>
              <a:t> </a:t>
            </a:r>
            <a:r>
              <a:rPr lang="en-US" sz="2400" cap="none" dirty="0"/>
              <a:t>access to professional services for particular groups of migrants; </a:t>
            </a:r>
            <a:r>
              <a:rPr lang="en-US" sz="2400" cap="none" dirty="0" smtClean="0"/>
              <a:t>discrimination, </a:t>
            </a:r>
            <a:r>
              <a:rPr lang="en-US" sz="2400" cap="none" dirty="0" err="1"/>
              <a:t>labour</a:t>
            </a:r>
            <a:r>
              <a:rPr lang="en-US" sz="2400" cap="none" dirty="0"/>
              <a:t> market precariousness and </a:t>
            </a:r>
            <a:r>
              <a:rPr lang="en-US" sz="2400" cap="none" dirty="0" err="1"/>
              <a:t>securitisation</a:t>
            </a:r>
            <a:r>
              <a:rPr lang="en-US" sz="2400" cap="none" dirty="0"/>
              <a:t> of </a:t>
            </a:r>
            <a:r>
              <a:rPr lang="en-US" sz="2400" cap="none" dirty="0" smtClean="0"/>
              <a:t>migration</a:t>
            </a:r>
            <a:r>
              <a:rPr lang="sl-SI" sz="2400" cap="none" dirty="0" smtClean="0"/>
              <a:t>;</a:t>
            </a:r>
          </a:p>
          <a:p>
            <a:pPr>
              <a:buFont typeface="Wingdings" panose="05000000000000000000" pitchFamily="2" charset="2"/>
              <a:buChar char="v"/>
            </a:pPr>
            <a:r>
              <a:rPr lang="en-US" sz="2400" cap="none" dirty="0" smtClean="0"/>
              <a:t> </a:t>
            </a:r>
            <a:r>
              <a:rPr lang="en-US" sz="2400" cap="none" dirty="0"/>
              <a:t>source of insecurities and distress during migration </a:t>
            </a:r>
            <a:r>
              <a:rPr lang="en-US" sz="2400" cap="none" dirty="0" smtClean="0"/>
              <a:t>routes</a:t>
            </a:r>
            <a:r>
              <a:rPr lang="sl-SI" sz="2400" cap="none" dirty="0" smtClean="0"/>
              <a:t>,</a:t>
            </a:r>
            <a:r>
              <a:rPr lang="en-US" sz="2400" cap="none" dirty="0" smtClean="0"/>
              <a:t> </a:t>
            </a:r>
            <a:r>
              <a:rPr lang="en-US" sz="2400" cap="none" dirty="0"/>
              <a:t>repressive policies and practices overlook, </a:t>
            </a:r>
            <a:r>
              <a:rPr lang="sl-SI" sz="2400" cap="none" dirty="0" smtClean="0"/>
              <a:t>re</a:t>
            </a:r>
            <a:r>
              <a:rPr lang="en-US" sz="2400" cap="none" dirty="0" err="1" smtClean="0"/>
              <a:t>traumatise</a:t>
            </a:r>
            <a:r>
              <a:rPr lang="en-US" sz="2400" cap="none" dirty="0"/>
              <a:t>, </a:t>
            </a:r>
            <a:r>
              <a:rPr lang="en-US" sz="2400" cap="none" dirty="0" err="1"/>
              <a:t>marginalise</a:t>
            </a:r>
            <a:r>
              <a:rPr lang="en-US" sz="2400" cap="none" dirty="0"/>
              <a:t> and exclude </a:t>
            </a:r>
            <a:r>
              <a:rPr lang="en-US" sz="2400" cap="none" dirty="0" smtClean="0"/>
              <a:t>migrants</a:t>
            </a:r>
            <a:r>
              <a:rPr lang="sl-SI" sz="2400" cap="none" dirty="0" smtClean="0"/>
              <a:t>;</a:t>
            </a:r>
          </a:p>
          <a:p>
            <a:pPr>
              <a:buFont typeface="Wingdings" panose="05000000000000000000" pitchFamily="2" charset="2"/>
              <a:buChar char="v"/>
            </a:pPr>
            <a:r>
              <a:rPr lang="en-US" sz="2400" cap="none" dirty="0" smtClean="0"/>
              <a:t>affirming </a:t>
            </a:r>
            <a:r>
              <a:rPr lang="en-US" sz="2400" cap="none" dirty="0"/>
              <a:t>justice not only for individual victims but also for entire </a:t>
            </a:r>
            <a:r>
              <a:rPr lang="en-US" sz="2400" cap="none" dirty="0" err="1" smtClean="0"/>
              <a:t>communitie</a:t>
            </a:r>
            <a:r>
              <a:rPr lang="sl-SI" sz="2400" cap="none" dirty="0" smtClean="0"/>
              <a:t>s;</a:t>
            </a:r>
            <a:endParaRPr lang="sl-SI" sz="2400" cap="none" dirty="0"/>
          </a:p>
          <a:p>
            <a:pPr>
              <a:buFont typeface="Wingdings" panose="05000000000000000000" pitchFamily="2" charset="2"/>
              <a:buChar char="v"/>
            </a:pPr>
            <a:r>
              <a:rPr lang="en-US" sz="2400" cap="none" dirty="0" smtClean="0"/>
              <a:t>different </a:t>
            </a:r>
            <a:r>
              <a:rPr lang="en-US" sz="2400" cap="none" dirty="0"/>
              <a:t>ways of describing mental </a:t>
            </a:r>
            <a:r>
              <a:rPr lang="en-US" sz="2400" cap="none" dirty="0" smtClean="0"/>
              <a:t>distress</a:t>
            </a:r>
            <a:r>
              <a:rPr lang="sl-SI" sz="2400" cap="none" dirty="0" smtClean="0"/>
              <a:t>;</a:t>
            </a:r>
            <a:r>
              <a:rPr lang="en-US" sz="2400" cap="none" dirty="0" smtClean="0"/>
              <a:t> </a:t>
            </a:r>
            <a:r>
              <a:rPr lang="en-US" sz="2400" cap="none" dirty="0"/>
              <a:t>descriptions as a source of increased stigma and </a:t>
            </a:r>
            <a:r>
              <a:rPr lang="en-US" sz="2400" cap="none" dirty="0" smtClean="0"/>
              <a:t>shame</a:t>
            </a:r>
            <a:r>
              <a:rPr lang="sl-SI" sz="2400" cap="none" dirty="0" smtClean="0"/>
              <a:t>;</a:t>
            </a:r>
            <a:r>
              <a:rPr lang="en-US" sz="2400" cap="none" dirty="0" smtClean="0"/>
              <a:t> </a:t>
            </a:r>
            <a:endParaRPr lang="sl-SI" sz="2400" cap="none" dirty="0" smtClean="0"/>
          </a:p>
          <a:p>
            <a:pPr>
              <a:buFont typeface="Wingdings" panose="05000000000000000000" pitchFamily="2" charset="2"/>
              <a:buChar char="v"/>
            </a:pPr>
            <a:r>
              <a:rPr lang="en-US" sz="2400" cap="none" dirty="0" err="1" smtClean="0"/>
              <a:t>Stigmatisation</a:t>
            </a:r>
            <a:r>
              <a:rPr lang="en-US" sz="2400" cap="none" dirty="0" smtClean="0"/>
              <a:t> </a:t>
            </a:r>
            <a:r>
              <a:rPr lang="en-US" sz="2400" cap="none" dirty="0"/>
              <a:t>and discrimination in the receiving </a:t>
            </a:r>
            <a:r>
              <a:rPr lang="en-US" sz="2400" cap="none" dirty="0" smtClean="0"/>
              <a:t>society</a:t>
            </a:r>
            <a:r>
              <a:rPr lang="sl-SI" sz="2400" cap="none" dirty="0" smtClean="0"/>
              <a:t> -</a:t>
            </a:r>
            <a:r>
              <a:rPr lang="en-US" sz="2400" cap="none" dirty="0" smtClean="0"/>
              <a:t> </a:t>
            </a:r>
            <a:r>
              <a:rPr lang="en-US" sz="2400" cap="none" dirty="0" err="1"/>
              <a:t>retraumatisation</a:t>
            </a:r>
            <a:r>
              <a:rPr lang="en-US" sz="2400" cap="none" dirty="0"/>
              <a:t> of this </a:t>
            </a:r>
            <a:r>
              <a:rPr lang="en-US" sz="2400" cap="none" dirty="0" err="1" smtClean="0"/>
              <a:t>grou</a:t>
            </a:r>
            <a:r>
              <a:rPr lang="sl-SI" sz="2400" cap="none" dirty="0" smtClean="0"/>
              <a:t>p;</a:t>
            </a:r>
          </a:p>
        </p:txBody>
      </p:sp>
    </p:spTree>
    <p:extLst>
      <p:ext uri="{BB962C8B-B14F-4D97-AF65-F5344CB8AC3E}">
        <p14:creationId xmlns:p14="http://schemas.microsoft.com/office/powerpoint/2010/main" val="478172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sz="quarter" idx="13"/>
          </p:nvPr>
        </p:nvSpPr>
        <p:spPr/>
        <p:txBody>
          <a:bodyPr/>
          <a:lstStyle/>
          <a:p>
            <a:pPr algn="ctr"/>
            <a:r>
              <a:rPr lang="sl-SI" b="1" dirty="0" err="1" smtClean="0">
                <a:solidFill>
                  <a:schemeClr val="bg2">
                    <a:lumMod val="75000"/>
                  </a:schemeClr>
                </a:solidFill>
              </a:rPr>
              <a:t>Thank</a:t>
            </a:r>
            <a:r>
              <a:rPr lang="sl-SI" b="1" dirty="0" smtClean="0">
                <a:solidFill>
                  <a:schemeClr val="bg2">
                    <a:lumMod val="75000"/>
                  </a:schemeClr>
                </a:solidFill>
              </a:rPr>
              <a:t> </a:t>
            </a:r>
            <a:r>
              <a:rPr lang="sl-SI" b="1" dirty="0" err="1" smtClean="0">
                <a:solidFill>
                  <a:schemeClr val="bg2">
                    <a:lumMod val="75000"/>
                  </a:schemeClr>
                </a:solidFill>
              </a:rPr>
              <a:t>you</a:t>
            </a:r>
            <a:r>
              <a:rPr lang="sl-SI" b="1" dirty="0" smtClean="0">
                <a:solidFill>
                  <a:schemeClr val="bg2">
                    <a:lumMod val="75000"/>
                  </a:schemeClr>
                </a:solidFill>
              </a:rPr>
              <a:t> </a:t>
            </a:r>
            <a:r>
              <a:rPr lang="sl-SI" b="1" dirty="0" err="1" smtClean="0">
                <a:solidFill>
                  <a:schemeClr val="bg2">
                    <a:lumMod val="75000"/>
                  </a:schemeClr>
                </a:solidFill>
              </a:rPr>
              <a:t>for</a:t>
            </a:r>
            <a:r>
              <a:rPr lang="sl-SI" b="1" dirty="0" smtClean="0">
                <a:solidFill>
                  <a:schemeClr val="bg2">
                    <a:lumMod val="75000"/>
                  </a:schemeClr>
                </a:solidFill>
              </a:rPr>
              <a:t> </a:t>
            </a:r>
            <a:r>
              <a:rPr lang="sl-SI" b="1" dirty="0" err="1" smtClean="0">
                <a:solidFill>
                  <a:schemeClr val="bg2">
                    <a:lumMod val="75000"/>
                  </a:schemeClr>
                </a:solidFill>
              </a:rPr>
              <a:t>your</a:t>
            </a:r>
            <a:r>
              <a:rPr lang="sl-SI" b="1" dirty="0" smtClean="0">
                <a:solidFill>
                  <a:schemeClr val="bg2">
                    <a:lumMod val="75000"/>
                  </a:schemeClr>
                </a:solidFill>
              </a:rPr>
              <a:t> </a:t>
            </a:r>
            <a:r>
              <a:rPr lang="sl-SI" b="1" dirty="0" err="1" smtClean="0">
                <a:solidFill>
                  <a:schemeClr val="bg2">
                    <a:lumMod val="75000"/>
                  </a:schemeClr>
                </a:solidFill>
              </a:rPr>
              <a:t>attention</a:t>
            </a:r>
            <a:r>
              <a:rPr lang="sl-SI" b="1" dirty="0" smtClean="0">
                <a:solidFill>
                  <a:schemeClr val="bg2">
                    <a:lumMod val="75000"/>
                  </a:schemeClr>
                </a:solidFill>
              </a:rPr>
              <a:t>!</a:t>
            </a:r>
            <a:r>
              <a:rPr lang="sl-SI" b="1" dirty="0" smtClean="0">
                <a:solidFill>
                  <a:schemeClr val="bg2">
                    <a:lumMod val="75000"/>
                  </a:schemeClr>
                </a:solidFill>
                <a:sym typeface="Wingdings" panose="05000000000000000000" pitchFamily="2" charset="2"/>
              </a:rPr>
              <a:t> </a:t>
            </a:r>
            <a:endParaRPr lang="sl-SI" b="1" dirty="0">
              <a:solidFill>
                <a:schemeClr val="bg2">
                  <a:lumMod val="75000"/>
                </a:schemeClr>
              </a:solidFill>
            </a:endParaRPr>
          </a:p>
          <a:p>
            <a:pPr algn="ctr"/>
            <a:endParaRPr lang="sl-SI" b="1" dirty="0" smtClean="0">
              <a:solidFill>
                <a:schemeClr val="bg2">
                  <a:lumMod val="75000"/>
                </a:schemeClr>
              </a:solidFill>
            </a:endParaRPr>
          </a:p>
          <a:p>
            <a:pPr algn="ctr"/>
            <a:r>
              <a:rPr lang="sl-SI" b="1" dirty="0" err="1" smtClean="0">
                <a:solidFill>
                  <a:schemeClr val="bg2">
                    <a:lumMod val="75000"/>
                  </a:schemeClr>
                </a:solidFill>
              </a:rPr>
              <a:t>Questions</a:t>
            </a:r>
            <a:r>
              <a:rPr lang="sl-SI" b="1" dirty="0" smtClean="0">
                <a:solidFill>
                  <a:schemeClr val="bg2">
                    <a:lumMod val="75000"/>
                  </a:schemeClr>
                </a:solidFill>
              </a:rPr>
              <a:t>, </a:t>
            </a:r>
            <a:r>
              <a:rPr lang="sl-SI" b="1" dirty="0" err="1" smtClean="0">
                <a:solidFill>
                  <a:schemeClr val="bg2">
                    <a:lumMod val="75000"/>
                  </a:schemeClr>
                </a:solidFill>
              </a:rPr>
              <a:t>comments</a:t>
            </a:r>
            <a:r>
              <a:rPr lang="sl-SI" b="1" dirty="0" smtClean="0">
                <a:solidFill>
                  <a:schemeClr val="bg2">
                    <a:lumMod val="75000"/>
                  </a:schemeClr>
                </a:solidFill>
              </a:rPr>
              <a:t>?</a:t>
            </a:r>
          </a:p>
          <a:p>
            <a:pPr algn="ctr"/>
            <a:endParaRPr lang="sl-SI" b="1" dirty="0">
              <a:solidFill>
                <a:schemeClr val="bg2">
                  <a:lumMod val="75000"/>
                </a:schemeClr>
              </a:solidFill>
            </a:endParaRPr>
          </a:p>
          <a:p>
            <a:pPr algn="ctr"/>
            <a:r>
              <a:rPr lang="sl-SI" b="1" dirty="0" err="1" smtClean="0">
                <a:solidFill>
                  <a:schemeClr val="bg2">
                    <a:lumMod val="75000"/>
                  </a:schemeClr>
                </a:solidFill>
              </a:rPr>
              <a:t>Contact</a:t>
            </a:r>
            <a:r>
              <a:rPr lang="sl-SI" b="1" dirty="0" smtClean="0">
                <a:solidFill>
                  <a:schemeClr val="bg2">
                    <a:lumMod val="75000"/>
                  </a:schemeClr>
                </a:solidFill>
              </a:rPr>
              <a:t>: </a:t>
            </a:r>
            <a:r>
              <a:rPr lang="sl-SI" b="1" dirty="0" smtClean="0">
                <a:solidFill>
                  <a:schemeClr val="bg2">
                    <a:lumMod val="75000"/>
                  </a:schemeClr>
                </a:solidFill>
                <a:hlinkClick r:id="rId2"/>
              </a:rPr>
              <a:t>sanja.cukut@zrc-sazu.si</a:t>
            </a:r>
            <a:endParaRPr lang="sl-SI" b="1" dirty="0" smtClean="0">
              <a:solidFill>
                <a:schemeClr val="bg2">
                  <a:lumMod val="75000"/>
                </a:schemeClr>
              </a:solidFill>
            </a:endParaRPr>
          </a:p>
          <a:p>
            <a:pPr algn="ctr"/>
            <a:endParaRPr lang="sl-SI" b="1" dirty="0" smtClean="0">
              <a:solidFill>
                <a:schemeClr val="bg2">
                  <a:lumMod val="75000"/>
                </a:schemeClr>
              </a:solidFill>
            </a:endParaRPr>
          </a:p>
          <a:p>
            <a:pPr algn="ctr"/>
            <a:endParaRPr lang="sl-SI" b="1" dirty="0" smtClean="0">
              <a:solidFill>
                <a:schemeClr val="bg2">
                  <a:lumMod val="75000"/>
                </a:schemeClr>
              </a:solidFill>
            </a:endParaRPr>
          </a:p>
          <a:p>
            <a:pPr algn="ctr"/>
            <a:endParaRPr lang="sl-SI" b="1" dirty="0" smtClean="0">
              <a:solidFill>
                <a:schemeClr val="bg2">
                  <a:lumMod val="75000"/>
                </a:schemeClr>
              </a:solidFill>
            </a:endParaRPr>
          </a:p>
          <a:p>
            <a:pPr algn="ctr"/>
            <a:endParaRPr lang="sl-SI" b="1" dirty="0">
              <a:solidFill>
                <a:schemeClr val="bg2">
                  <a:lumMod val="75000"/>
                </a:schemeClr>
              </a:solidFill>
            </a:endParaRPr>
          </a:p>
          <a:p>
            <a:pPr algn="ctr"/>
            <a:endParaRPr lang="sl-SI" b="1" dirty="0">
              <a:solidFill>
                <a:schemeClr val="bg2">
                  <a:lumMod val="75000"/>
                </a:schemeClr>
              </a:solidFill>
            </a:endParaRPr>
          </a:p>
        </p:txBody>
      </p:sp>
      <p:pic>
        <p:nvPicPr>
          <p:cNvPr id="31" name="Slika 30"/>
          <p:cNvPicPr>
            <a:picLocks noChangeAspect="1"/>
          </p:cNvPicPr>
          <p:nvPr/>
        </p:nvPicPr>
        <p:blipFill>
          <a:blip r:embed="rId3"/>
          <a:stretch>
            <a:fillRect/>
          </a:stretch>
        </p:blipFill>
        <p:spPr>
          <a:xfrm>
            <a:off x="4004587" y="5065788"/>
            <a:ext cx="5762244" cy="804672"/>
          </a:xfrm>
          <a:prstGeom prst="rect">
            <a:avLst/>
          </a:prstGeom>
        </p:spPr>
      </p:pic>
      <p:pic>
        <p:nvPicPr>
          <p:cNvPr id="32" name="Slika 31"/>
          <p:cNvPicPr>
            <a:picLocks noChangeAspect="1"/>
          </p:cNvPicPr>
          <p:nvPr/>
        </p:nvPicPr>
        <p:blipFill>
          <a:blip r:embed="rId4"/>
          <a:stretch>
            <a:fillRect/>
          </a:stretch>
        </p:blipFill>
        <p:spPr>
          <a:xfrm>
            <a:off x="638146" y="4534830"/>
            <a:ext cx="1264389" cy="1296000"/>
          </a:xfrm>
          <a:prstGeom prst="rect">
            <a:avLst/>
          </a:prstGeom>
        </p:spPr>
      </p:pic>
      <p:pic>
        <p:nvPicPr>
          <p:cNvPr id="7" name="Slika 6"/>
          <p:cNvPicPr>
            <a:picLocks noChangeAspect="1"/>
          </p:cNvPicPr>
          <p:nvPr/>
        </p:nvPicPr>
        <p:blipFill>
          <a:blip r:embed="rId5"/>
          <a:stretch>
            <a:fillRect/>
          </a:stretch>
        </p:blipFill>
        <p:spPr>
          <a:xfrm>
            <a:off x="638146" y="5830830"/>
            <a:ext cx="3600006" cy="756000"/>
          </a:xfrm>
          <a:prstGeom prst="rect">
            <a:avLst/>
          </a:prstGeom>
        </p:spPr>
      </p:pic>
    </p:spTree>
    <p:extLst>
      <p:ext uri="{BB962C8B-B14F-4D97-AF65-F5344CB8AC3E}">
        <p14:creationId xmlns:p14="http://schemas.microsoft.com/office/powerpoint/2010/main" val="4154061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err="1" smtClean="0"/>
              <a:t>Introductory</a:t>
            </a:r>
            <a:r>
              <a:rPr lang="sl-SI" dirty="0" smtClean="0"/>
              <a:t> </a:t>
            </a:r>
            <a:r>
              <a:rPr lang="sl-SI" dirty="0" err="1" smtClean="0"/>
              <a:t>remarks</a:t>
            </a:r>
            <a:endParaRPr lang="sl-SI" dirty="0"/>
          </a:p>
        </p:txBody>
      </p:sp>
      <p:sp>
        <p:nvSpPr>
          <p:cNvPr id="3" name="Označba mesta vsebine 2"/>
          <p:cNvSpPr>
            <a:spLocks noGrp="1"/>
          </p:cNvSpPr>
          <p:nvPr>
            <p:ph sz="quarter" idx="13"/>
          </p:nvPr>
        </p:nvSpPr>
        <p:spPr/>
        <p:txBody>
          <a:bodyPr>
            <a:noAutofit/>
          </a:bodyPr>
          <a:lstStyle/>
          <a:p>
            <a:pPr marL="457200" indent="-457200">
              <a:buFontTx/>
              <a:buChar char="-"/>
            </a:pPr>
            <a:r>
              <a:rPr lang="sl-SI" sz="2400" cap="none" dirty="0" err="1" smtClean="0"/>
              <a:t>Diversification</a:t>
            </a:r>
            <a:r>
              <a:rPr lang="sl-SI" sz="2400" cap="none" dirty="0" smtClean="0"/>
              <a:t> </a:t>
            </a:r>
            <a:r>
              <a:rPr lang="sl-SI" sz="2400" cap="none" dirty="0" err="1" smtClean="0"/>
              <a:t>of</a:t>
            </a:r>
            <a:r>
              <a:rPr lang="sl-SI" sz="2400" cap="none" dirty="0" smtClean="0"/>
              <a:t> (</a:t>
            </a:r>
            <a:r>
              <a:rPr lang="sl-SI" sz="2400" cap="none" dirty="0" err="1" smtClean="0"/>
              <a:t>forced</a:t>
            </a:r>
            <a:r>
              <a:rPr lang="sl-SI" sz="2400" cap="none" dirty="0" smtClean="0"/>
              <a:t>) </a:t>
            </a:r>
            <a:r>
              <a:rPr lang="sl-SI" sz="2400" cap="none" dirty="0" err="1" smtClean="0"/>
              <a:t>migration</a:t>
            </a:r>
            <a:r>
              <a:rPr lang="sl-SI" sz="2400" cap="none" dirty="0" smtClean="0"/>
              <a:t> </a:t>
            </a:r>
            <a:r>
              <a:rPr lang="sl-SI" sz="2400" cap="none" dirty="0" err="1" smtClean="0"/>
              <a:t>movements</a:t>
            </a:r>
            <a:r>
              <a:rPr lang="sl-SI" sz="2400" cap="none" dirty="0" smtClean="0"/>
              <a:t>;</a:t>
            </a:r>
          </a:p>
          <a:p>
            <a:pPr marL="457200" indent="-457200">
              <a:buFontTx/>
              <a:buChar char="-"/>
            </a:pPr>
            <a:r>
              <a:rPr lang="sl-SI" sz="2400" cap="none" dirty="0" err="1" smtClean="0"/>
              <a:t>Importance</a:t>
            </a:r>
            <a:r>
              <a:rPr lang="sl-SI" sz="2400" cap="none" dirty="0" smtClean="0"/>
              <a:t> </a:t>
            </a:r>
            <a:r>
              <a:rPr lang="sl-SI" sz="2400" cap="none" dirty="0" err="1" smtClean="0"/>
              <a:t>of</a:t>
            </a:r>
            <a:r>
              <a:rPr lang="sl-SI" sz="2400" cap="none" dirty="0" smtClean="0"/>
              <a:t> </a:t>
            </a:r>
            <a:r>
              <a:rPr lang="sl-SI" sz="2400" cap="none" dirty="0" err="1" smtClean="0"/>
              <a:t>events</a:t>
            </a:r>
            <a:r>
              <a:rPr lang="sl-SI" sz="2400" cap="none" dirty="0" smtClean="0"/>
              <a:t> </a:t>
            </a:r>
            <a:r>
              <a:rPr lang="sl-SI" sz="2400" cap="none" dirty="0" err="1" smtClean="0"/>
              <a:t>before</a:t>
            </a:r>
            <a:r>
              <a:rPr lang="sl-SI" sz="2400" cap="none" dirty="0" smtClean="0"/>
              <a:t>, </a:t>
            </a:r>
            <a:r>
              <a:rPr lang="sl-SI" sz="2400" cap="none" dirty="0" err="1" smtClean="0"/>
              <a:t>during</a:t>
            </a:r>
            <a:r>
              <a:rPr lang="sl-SI" sz="2400" cap="none" dirty="0" smtClean="0"/>
              <a:t> </a:t>
            </a:r>
            <a:r>
              <a:rPr lang="sl-SI" sz="2400" cap="none" dirty="0" err="1" smtClean="0"/>
              <a:t>and</a:t>
            </a:r>
            <a:r>
              <a:rPr lang="sl-SI" sz="2400" cap="none" dirty="0" smtClean="0"/>
              <a:t> </a:t>
            </a:r>
            <a:r>
              <a:rPr lang="sl-SI" sz="2400" cap="none" dirty="0" err="1" smtClean="0"/>
              <a:t>after</a:t>
            </a:r>
            <a:r>
              <a:rPr lang="sl-SI" sz="2400" cap="none" dirty="0" smtClean="0"/>
              <a:t> </a:t>
            </a:r>
            <a:r>
              <a:rPr lang="sl-SI" sz="2400" cap="none" dirty="0" err="1" smtClean="0"/>
              <a:t>the</a:t>
            </a:r>
            <a:r>
              <a:rPr lang="sl-SI" sz="2400" cap="none" dirty="0" smtClean="0"/>
              <a:t> </a:t>
            </a:r>
            <a:r>
              <a:rPr lang="sl-SI" sz="2400" cap="none" dirty="0" err="1" smtClean="0"/>
              <a:t>migration</a:t>
            </a:r>
            <a:r>
              <a:rPr lang="sl-SI" sz="2400" cap="none" dirty="0" smtClean="0"/>
              <a:t> </a:t>
            </a:r>
            <a:r>
              <a:rPr lang="sl-SI" sz="2400" cap="none" dirty="0" err="1" smtClean="0"/>
              <a:t>process</a:t>
            </a:r>
            <a:r>
              <a:rPr lang="sl-SI" sz="2400" cap="none" dirty="0"/>
              <a:t> </a:t>
            </a:r>
            <a:r>
              <a:rPr lang="sl-SI" sz="2400" cap="none" dirty="0" smtClean="0"/>
              <a:t>– </a:t>
            </a:r>
            <a:r>
              <a:rPr lang="sl-SI" sz="2400" cap="none" dirty="0" err="1" smtClean="0"/>
              <a:t>insecurity</a:t>
            </a:r>
            <a:r>
              <a:rPr lang="sl-SI" sz="2400" cap="none" dirty="0" smtClean="0"/>
              <a:t> </a:t>
            </a:r>
            <a:r>
              <a:rPr lang="sl-SI" sz="2400" cap="none" dirty="0" err="1" smtClean="0"/>
              <a:t>and</a:t>
            </a:r>
            <a:r>
              <a:rPr lang="sl-SI" sz="2400" cap="none" dirty="0" smtClean="0"/>
              <a:t> violence;</a:t>
            </a:r>
          </a:p>
          <a:p>
            <a:pPr marL="457200" indent="-457200">
              <a:buFontTx/>
              <a:buChar char="-"/>
            </a:pPr>
            <a:r>
              <a:rPr lang="sl-SI" sz="2400" cap="none" dirty="0" err="1" smtClean="0"/>
              <a:t>Migration</a:t>
            </a:r>
            <a:r>
              <a:rPr lang="sl-SI" sz="2400" cap="none" dirty="0" smtClean="0"/>
              <a:t> as a </a:t>
            </a:r>
            <a:r>
              <a:rPr lang="sl-SI" sz="2400" cap="none" dirty="0" err="1" smtClean="0"/>
              <a:t>series</a:t>
            </a:r>
            <a:r>
              <a:rPr lang="sl-SI" sz="2400" cap="none" dirty="0" smtClean="0"/>
              <a:t> </a:t>
            </a:r>
            <a:r>
              <a:rPr lang="sl-SI" sz="2400" cap="none" dirty="0" err="1" smtClean="0"/>
              <a:t>of</a:t>
            </a:r>
            <a:r>
              <a:rPr lang="sl-SI" sz="2400" cap="none" dirty="0" smtClean="0"/>
              <a:t> </a:t>
            </a:r>
            <a:r>
              <a:rPr lang="sl-SI" sz="2400" cap="none" dirty="0" err="1" smtClean="0"/>
              <a:t>losses</a:t>
            </a:r>
            <a:r>
              <a:rPr lang="sl-SI" sz="2400" cap="none" dirty="0"/>
              <a:t> </a:t>
            </a:r>
            <a:r>
              <a:rPr lang="sl-SI" sz="2400" cap="none" dirty="0" smtClean="0"/>
              <a:t>– </a:t>
            </a:r>
            <a:r>
              <a:rPr lang="sl-SI" sz="2400" cap="none" dirty="0" err="1" smtClean="0"/>
              <a:t>emotional</a:t>
            </a:r>
            <a:r>
              <a:rPr lang="sl-SI" sz="2400" cap="none" dirty="0" smtClean="0"/>
              <a:t> as </a:t>
            </a:r>
            <a:r>
              <a:rPr lang="sl-SI" sz="2400" cap="none" dirty="0" err="1" smtClean="0"/>
              <a:t>well</a:t>
            </a:r>
            <a:r>
              <a:rPr lang="sl-SI" sz="2400" cap="none" dirty="0" smtClean="0"/>
              <a:t> as </a:t>
            </a:r>
            <a:r>
              <a:rPr lang="sl-SI" sz="2400" cap="none" dirty="0" err="1" smtClean="0"/>
              <a:t>structural</a:t>
            </a:r>
            <a:r>
              <a:rPr lang="sl-SI" sz="2400" cap="none" dirty="0" smtClean="0"/>
              <a:t>;</a:t>
            </a:r>
          </a:p>
          <a:p>
            <a:pPr marL="457200" indent="-457200">
              <a:buFontTx/>
              <a:buChar char="-"/>
            </a:pPr>
            <a:r>
              <a:rPr lang="sl-SI" sz="2400" cap="none" dirty="0" err="1" smtClean="0"/>
              <a:t>Language</a:t>
            </a:r>
            <a:r>
              <a:rPr lang="sl-SI" sz="2400" cap="none" dirty="0" smtClean="0"/>
              <a:t> as </a:t>
            </a:r>
            <a:r>
              <a:rPr lang="sl-SI" sz="2400" cap="none" dirty="0" err="1" smtClean="0"/>
              <a:t>culturally</a:t>
            </a:r>
            <a:r>
              <a:rPr lang="sl-SI" sz="2400" cap="none" dirty="0" smtClean="0"/>
              <a:t> </a:t>
            </a:r>
            <a:r>
              <a:rPr lang="sl-SI" sz="2400" cap="none" dirty="0" err="1" smtClean="0"/>
              <a:t>mediated</a:t>
            </a:r>
            <a:r>
              <a:rPr lang="sl-SI" sz="2400" cap="none" dirty="0" smtClean="0"/>
              <a:t>.</a:t>
            </a:r>
            <a:endParaRPr lang="sl-SI" sz="2400" cap="none" dirty="0"/>
          </a:p>
        </p:txBody>
      </p:sp>
    </p:spTree>
    <p:extLst>
      <p:ext uri="{BB962C8B-B14F-4D97-AF65-F5344CB8AC3E}">
        <p14:creationId xmlns:p14="http://schemas.microsoft.com/office/powerpoint/2010/main" val="23862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err="1" smtClean="0"/>
              <a:t>Methods</a:t>
            </a:r>
            <a:r>
              <a:rPr lang="sl-SI" dirty="0" smtClean="0"/>
              <a:t> </a:t>
            </a:r>
            <a:r>
              <a:rPr lang="sl-SI" dirty="0" err="1" smtClean="0"/>
              <a:t>and</a:t>
            </a:r>
            <a:r>
              <a:rPr lang="sl-SI" dirty="0" smtClean="0"/>
              <a:t> data</a:t>
            </a:r>
            <a:endParaRPr lang="sl-SI" dirty="0"/>
          </a:p>
        </p:txBody>
      </p:sp>
      <p:sp>
        <p:nvSpPr>
          <p:cNvPr id="3" name="Označba mesta vsebine 2"/>
          <p:cNvSpPr>
            <a:spLocks noGrp="1"/>
          </p:cNvSpPr>
          <p:nvPr>
            <p:ph sz="quarter" idx="13"/>
          </p:nvPr>
        </p:nvSpPr>
        <p:spPr/>
        <p:txBody>
          <a:bodyPr>
            <a:noAutofit/>
          </a:bodyPr>
          <a:lstStyle/>
          <a:p>
            <a:pPr marL="285750" lvl="0" indent="-285750">
              <a:lnSpc>
                <a:spcPct val="90000"/>
              </a:lnSpc>
              <a:buClrTx/>
              <a:buFont typeface="Wingdings" panose="05000000000000000000" pitchFamily="2" charset="2"/>
              <a:buChar char="ü"/>
            </a:pPr>
            <a:r>
              <a:rPr lang="sl-SI" sz="2400" cap="none" dirty="0" smtClean="0">
                <a:solidFill>
                  <a:prstClr val="black"/>
                </a:solidFill>
                <a:latin typeface="+mj-lt"/>
              </a:rPr>
              <a:t>14 </a:t>
            </a:r>
            <a:r>
              <a:rPr lang="sl-SI" sz="2400" cap="none" dirty="0" err="1" smtClean="0">
                <a:solidFill>
                  <a:prstClr val="black"/>
                </a:solidFill>
                <a:latin typeface="+mj-lt"/>
              </a:rPr>
              <a:t>interviews</a:t>
            </a:r>
            <a:r>
              <a:rPr lang="sl-SI" sz="2400" cap="none" dirty="0" smtClean="0">
                <a:solidFill>
                  <a:prstClr val="black"/>
                </a:solidFill>
                <a:latin typeface="+mj-lt"/>
              </a:rPr>
              <a:t> </a:t>
            </a:r>
            <a:r>
              <a:rPr lang="sl-SI" sz="2400" cap="none" dirty="0" err="1" smtClean="0">
                <a:solidFill>
                  <a:prstClr val="black"/>
                </a:solidFill>
                <a:latin typeface="+mj-lt"/>
              </a:rPr>
              <a:t>with</a:t>
            </a:r>
            <a:r>
              <a:rPr lang="sl-SI" sz="2400" cap="none" dirty="0" smtClean="0">
                <a:solidFill>
                  <a:prstClr val="black"/>
                </a:solidFill>
                <a:latin typeface="+mj-lt"/>
              </a:rPr>
              <a:t> </a:t>
            </a:r>
            <a:r>
              <a:rPr lang="sl-SI" sz="2400" cap="none" dirty="0" err="1" smtClean="0">
                <a:solidFill>
                  <a:prstClr val="black"/>
                </a:solidFill>
                <a:latin typeface="+mj-lt"/>
              </a:rPr>
              <a:t>professionals</a:t>
            </a:r>
            <a:r>
              <a:rPr lang="sl-SI" sz="2400" cap="none" dirty="0" smtClean="0">
                <a:solidFill>
                  <a:prstClr val="black"/>
                </a:solidFill>
                <a:latin typeface="+mj-lt"/>
              </a:rPr>
              <a:t> in </a:t>
            </a:r>
            <a:r>
              <a:rPr lang="sl-SI" sz="2400" cap="none" dirty="0" err="1" smtClean="0">
                <a:solidFill>
                  <a:prstClr val="black"/>
                </a:solidFill>
                <a:latin typeface="+mj-lt"/>
              </a:rPr>
              <a:t>the</a:t>
            </a:r>
            <a:r>
              <a:rPr lang="sl-SI" sz="2400" cap="none" dirty="0" smtClean="0">
                <a:solidFill>
                  <a:prstClr val="black"/>
                </a:solidFill>
                <a:latin typeface="+mj-lt"/>
              </a:rPr>
              <a:t> area </a:t>
            </a:r>
            <a:r>
              <a:rPr lang="sl-SI" sz="2400" cap="none" dirty="0" err="1" smtClean="0">
                <a:solidFill>
                  <a:prstClr val="black"/>
                </a:solidFill>
                <a:latin typeface="+mj-lt"/>
              </a:rPr>
              <a:t>of</a:t>
            </a:r>
            <a:r>
              <a:rPr lang="sl-SI" sz="2400" cap="none" dirty="0" smtClean="0">
                <a:solidFill>
                  <a:prstClr val="black"/>
                </a:solidFill>
                <a:latin typeface="+mj-lt"/>
              </a:rPr>
              <a:t> </a:t>
            </a:r>
            <a:r>
              <a:rPr lang="sl-SI" sz="2400" cap="none" dirty="0" err="1" smtClean="0">
                <a:solidFill>
                  <a:prstClr val="black"/>
                </a:solidFill>
                <a:latin typeface="+mj-lt"/>
              </a:rPr>
              <a:t>mental</a:t>
            </a:r>
            <a:r>
              <a:rPr lang="sl-SI" sz="2400" cap="none" dirty="0" smtClean="0">
                <a:solidFill>
                  <a:prstClr val="black"/>
                </a:solidFill>
                <a:latin typeface="+mj-lt"/>
              </a:rPr>
              <a:t> </a:t>
            </a:r>
            <a:r>
              <a:rPr lang="sl-SI" sz="2400" cap="none" dirty="0" err="1" smtClean="0">
                <a:solidFill>
                  <a:prstClr val="black"/>
                </a:solidFill>
                <a:latin typeface="+mj-lt"/>
              </a:rPr>
              <a:t>health</a:t>
            </a:r>
            <a:r>
              <a:rPr lang="sl-SI" sz="2400" cap="none" dirty="0" smtClean="0">
                <a:solidFill>
                  <a:prstClr val="black"/>
                </a:solidFill>
                <a:latin typeface="+mj-lt"/>
              </a:rPr>
              <a:t> </a:t>
            </a:r>
            <a:r>
              <a:rPr lang="sl-SI" sz="2400" cap="none" dirty="0" err="1" smtClean="0">
                <a:solidFill>
                  <a:prstClr val="black"/>
                </a:solidFill>
                <a:latin typeface="+mj-lt"/>
              </a:rPr>
              <a:t>and</a:t>
            </a:r>
            <a:r>
              <a:rPr lang="sl-SI" sz="2400" cap="none" dirty="0" smtClean="0">
                <a:solidFill>
                  <a:prstClr val="black"/>
                </a:solidFill>
                <a:latin typeface="+mj-lt"/>
              </a:rPr>
              <a:t> </a:t>
            </a:r>
            <a:r>
              <a:rPr lang="sl-SI" sz="2400" cap="none" dirty="0" err="1" smtClean="0">
                <a:solidFill>
                  <a:prstClr val="black"/>
                </a:solidFill>
                <a:latin typeface="+mj-lt"/>
              </a:rPr>
              <a:t>migration</a:t>
            </a:r>
            <a:r>
              <a:rPr lang="sl-SI" sz="2400" cap="none" dirty="0">
                <a:solidFill>
                  <a:prstClr val="black"/>
                </a:solidFill>
                <a:latin typeface="+mj-lt"/>
              </a:rPr>
              <a:t> </a:t>
            </a:r>
            <a:r>
              <a:rPr lang="sl-SI" sz="2400" cap="none" dirty="0" smtClean="0">
                <a:solidFill>
                  <a:prstClr val="black"/>
                </a:solidFill>
                <a:latin typeface="+mj-lt"/>
              </a:rPr>
              <a:t>(</a:t>
            </a:r>
            <a:r>
              <a:rPr lang="sl-SI" sz="2400" cap="none" dirty="0" err="1" smtClean="0">
                <a:solidFill>
                  <a:prstClr val="black"/>
                </a:solidFill>
                <a:latin typeface="+mj-lt"/>
              </a:rPr>
              <a:t>cultural</a:t>
            </a:r>
            <a:r>
              <a:rPr lang="sl-SI" sz="2400" cap="none" dirty="0" smtClean="0">
                <a:solidFill>
                  <a:prstClr val="black"/>
                </a:solidFill>
                <a:latin typeface="+mj-lt"/>
              </a:rPr>
              <a:t> </a:t>
            </a:r>
            <a:r>
              <a:rPr lang="sl-SI" sz="2400" cap="none" dirty="0" err="1" smtClean="0">
                <a:solidFill>
                  <a:prstClr val="black"/>
                </a:solidFill>
                <a:latin typeface="+mj-lt"/>
              </a:rPr>
              <a:t>mediators</a:t>
            </a:r>
            <a:r>
              <a:rPr lang="sl-SI" sz="2400" cap="none" dirty="0" smtClean="0">
                <a:solidFill>
                  <a:prstClr val="black"/>
                </a:solidFill>
                <a:latin typeface="+mj-lt"/>
              </a:rPr>
              <a:t>, NGO </a:t>
            </a:r>
            <a:r>
              <a:rPr lang="sl-SI" sz="2400" cap="none" dirty="0" err="1" smtClean="0">
                <a:solidFill>
                  <a:prstClr val="black"/>
                </a:solidFill>
                <a:latin typeface="+mj-lt"/>
              </a:rPr>
              <a:t>workers</a:t>
            </a:r>
            <a:r>
              <a:rPr lang="sl-SI" sz="2400" cap="none" dirty="0" smtClean="0">
                <a:solidFill>
                  <a:prstClr val="black"/>
                </a:solidFill>
                <a:latin typeface="+mj-lt"/>
              </a:rPr>
              <a:t>, </a:t>
            </a:r>
            <a:r>
              <a:rPr lang="sl-SI" sz="2400" cap="none" dirty="0" err="1" smtClean="0">
                <a:solidFill>
                  <a:prstClr val="black"/>
                </a:solidFill>
                <a:latin typeface="+mj-lt"/>
              </a:rPr>
              <a:t>psychologists</a:t>
            </a:r>
            <a:r>
              <a:rPr lang="sl-SI" sz="2400" cap="none" dirty="0" smtClean="0">
                <a:solidFill>
                  <a:prstClr val="black"/>
                </a:solidFill>
                <a:latin typeface="+mj-lt"/>
              </a:rPr>
              <a:t>, </a:t>
            </a:r>
            <a:r>
              <a:rPr lang="sl-SI" sz="2400" cap="none" dirty="0" err="1" smtClean="0">
                <a:solidFill>
                  <a:prstClr val="black"/>
                </a:solidFill>
                <a:latin typeface="+mj-lt"/>
              </a:rPr>
              <a:t>psychotherapists</a:t>
            </a:r>
            <a:r>
              <a:rPr lang="sl-SI" sz="2400" cap="none" dirty="0" smtClean="0">
                <a:solidFill>
                  <a:prstClr val="black"/>
                </a:solidFill>
                <a:latin typeface="+mj-lt"/>
              </a:rPr>
              <a:t>, social </a:t>
            </a:r>
            <a:r>
              <a:rPr lang="sl-SI" sz="2400" cap="none" dirty="0" err="1" smtClean="0">
                <a:solidFill>
                  <a:prstClr val="black"/>
                </a:solidFill>
                <a:latin typeface="+mj-lt"/>
              </a:rPr>
              <a:t>workers</a:t>
            </a:r>
            <a:r>
              <a:rPr lang="sl-SI" sz="2400" cap="none" dirty="0" smtClean="0">
                <a:solidFill>
                  <a:prstClr val="black"/>
                </a:solidFill>
                <a:latin typeface="+mj-lt"/>
              </a:rPr>
              <a:t>). </a:t>
            </a:r>
          </a:p>
          <a:p>
            <a:pPr marL="285750" lvl="0" indent="-285750">
              <a:lnSpc>
                <a:spcPct val="90000"/>
              </a:lnSpc>
              <a:buClrTx/>
              <a:buFont typeface="Wingdings" panose="05000000000000000000" pitchFamily="2" charset="2"/>
              <a:buChar char="ü"/>
            </a:pPr>
            <a:r>
              <a:rPr lang="sl-SI" sz="2400" cap="none" dirty="0" err="1" smtClean="0">
                <a:solidFill>
                  <a:prstClr val="black"/>
                </a:solidFill>
                <a:latin typeface="+mj-lt"/>
              </a:rPr>
              <a:t>Overlap</a:t>
            </a:r>
            <a:r>
              <a:rPr lang="sl-SI" sz="2400" cap="none" dirty="0" smtClean="0">
                <a:solidFill>
                  <a:prstClr val="black"/>
                </a:solidFill>
                <a:latin typeface="+mj-lt"/>
              </a:rPr>
              <a:t> </a:t>
            </a:r>
            <a:r>
              <a:rPr lang="sl-SI" sz="2400" cap="none" dirty="0" err="1" smtClean="0">
                <a:solidFill>
                  <a:prstClr val="black"/>
                </a:solidFill>
                <a:latin typeface="+mj-lt"/>
              </a:rPr>
              <a:t>with</a:t>
            </a:r>
            <a:r>
              <a:rPr lang="sl-SI" sz="2400" cap="none" dirty="0" smtClean="0">
                <a:solidFill>
                  <a:prstClr val="black"/>
                </a:solidFill>
                <a:latin typeface="+mj-lt"/>
              </a:rPr>
              <a:t> </a:t>
            </a:r>
            <a:r>
              <a:rPr lang="sl-SI" sz="2400" cap="none" dirty="0" err="1" smtClean="0">
                <a:solidFill>
                  <a:prstClr val="black"/>
                </a:solidFill>
                <a:latin typeface="+mj-lt"/>
              </a:rPr>
              <a:t>migration</a:t>
            </a:r>
            <a:r>
              <a:rPr lang="sl-SI" sz="2400" cap="none" dirty="0" smtClean="0">
                <a:solidFill>
                  <a:prstClr val="black"/>
                </a:solidFill>
                <a:latin typeface="+mj-lt"/>
              </a:rPr>
              <a:t> status;</a:t>
            </a:r>
          </a:p>
          <a:p>
            <a:pPr marL="285750" lvl="0" indent="-285750">
              <a:lnSpc>
                <a:spcPct val="90000"/>
              </a:lnSpc>
              <a:buClrTx/>
              <a:buFont typeface="Wingdings" panose="05000000000000000000" pitchFamily="2" charset="2"/>
              <a:buChar char="ü"/>
            </a:pPr>
            <a:r>
              <a:rPr lang="sl-SI" sz="2400" cap="none" dirty="0" err="1" smtClean="0">
                <a:solidFill>
                  <a:prstClr val="black"/>
                </a:solidFill>
                <a:latin typeface="+mj-lt"/>
              </a:rPr>
              <a:t>Thematic</a:t>
            </a:r>
            <a:r>
              <a:rPr lang="sl-SI" sz="2400" cap="none" dirty="0" smtClean="0">
                <a:solidFill>
                  <a:prstClr val="black"/>
                </a:solidFill>
                <a:latin typeface="+mj-lt"/>
              </a:rPr>
              <a:t> </a:t>
            </a:r>
            <a:r>
              <a:rPr lang="sl-SI" sz="2400" cap="none" dirty="0" err="1" smtClean="0">
                <a:solidFill>
                  <a:prstClr val="black"/>
                </a:solidFill>
                <a:latin typeface="+mj-lt"/>
              </a:rPr>
              <a:t>analysis</a:t>
            </a:r>
            <a:r>
              <a:rPr lang="sl-SI" sz="2400" cap="none" dirty="0" smtClean="0">
                <a:solidFill>
                  <a:prstClr val="black"/>
                </a:solidFill>
                <a:latin typeface="+mj-lt"/>
              </a:rPr>
              <a:t> </a:t>
            </a:r>
            <a:r>
              <a:rPr lang="sl-SI" sz="2400" cap="none" dirty="0" err="1" smtClean="0">
                <a:solidFill>
                  <a:prstClr val="black"/>
                </a:solidFill>
                <a:latin typeface="+mj-lt"/>
              </a:rPr>
              <a:t>of</a:t>
            </a:r>
            <a:r>
              <a:rPr lang="sl-SI" sz="2400" cap="none" dirty="0" smtClean="0">
                <a:solidFill>
                  <a:prstClr val="black"/>
                </a:solidFill>
                <a:latin typeface="+mj-lt"/>
              </a:rPr>
              <a:t> </a:t>
            </a:r>
            <a:r>
              <a:rPr lang="sl-SI" sz="2400" cap="none" dirty="0" err="1" smtClean="0">
                <a:solidFill>
                  <a:prstClr val="black"/>
                </a:solidFill>
                <a:latin typeface="+mj-lt"/>
              </a:rPr>
              <a:t>interviews</a:t>
            </a:r>
            <a:r>
              <a:rPr lang="sl-SI" sz="2400" cap="none" dirty="0" smtClean="0">
                <a:solidFill>
                  <a:prstClr val="black"/>
                </a:solidFill>
                <a:latin typeface="+mj-lt"/>
              </a:rPr>
              <a:t>;</a:t>
            </a:r>
          </a:p>
          <a:p>
            <a:pPr marL="285750" indent="-285750">
              <a:lnSpc>
                <a:spcPct val="90000"/>
              </a:lnSpc>
              <a:buClrTx/>
              <a:buFont typeface="Wingdings" panose="05000000000000000000" pitchFamily="2" charset="2"/>
              <a:buChar char="ü"/>
            </a:pPr>
            <a:r>
              <a:rPr lang="en-GB" sz="2400" dirty="0" smtClean="0"/>
              <a:t>what </a:t>
            </a:r>
            <a:r>
              <a:rPr lang="en-GB" sz="2400" dirty="0"/>
              <a:t>were the most important factors they perceived as contributing to mental health </a:t>
            </a:r>
            <a:r>
              <a:rPr lang="en-GB" sz="2400" dirty="0" smtClean="0"/>
              <a:t>difficulties</a:t>
            </a:r>
            <a:r>
              <a:rPr lang="sl-SI" sz="2400" dirty="0" smtClean="0"/>
              <a:t> </a:t>
            </a:r>
            <a:r>
              <a:rPr lang="sl-SI" sz="2400" dirty="0" err="1" smtClean="0"/>
              <a:t>of</a:t>
            </a:r>
            <a:r>
              <a:rPr lang="sl-SI" sz="2400" dirty="0" smtClean="0"/>
              <a:t> </a:t>
            </a:r>
            <a:r>
              <a:rPr lang="sl-SI" sz="2400" dirty="0" err="1" smtClean="0"/>
              <a:t>forced</a:t>
            </a:r>
            <a:r>
              <a:rPr lang="sl-SI" sz="2400" dirty="0" smtClean="0"/>
              <a:t> </a:t>
            </a:r>
            <a:r>
              <a:rPr lang="sl-SI" sz="2400" dirty="0" err="1" smtClean="0"/>
              <a:t>migrants</a:t>
            </a:r>
            <a:r>
              <a:rPr lang="sl-SI" sz="2400" dirty="0" smtClean="0"/>
              <a:t>?</a:t>
            </a:r>
            <a:endParaRPr lang="sl-SI" sz="2400" dirty="0"/>
          </a:p>
          <a:p>
            <a:pPr marL="285750" indent="-285750">
              <a:lnSpc>
                <a:spcPct val="90000"/>
              </a:lnSpc>
              <a:buClrTx/>
              <a:buFont typeface="Wingdings" panose="05000000000000000000" pitchFamily="2" charset="2"/>
              <a:buChar char="ü"/>
            </a:pPr>
            <a:r>
              <a:rPr lang="en-GB" sz="2400" dirty="0" smtClean="0"/>
              <a:t>what </a:t>
            </a:r>
            <a:r>
              <a:rPr lang="en-GB" sz="2400" dirty="0"/>
              <a:t>were their </a:t>
            </a:r>
            <a:r>
              <a:rPr lang="en-GB" sz="2400" dirty="0" smtClean="0"/>
              <a:t>perception</a:t>
            </a:r>
            <a:r>
              <a:rPr lang="sl-SI" sz="2400" dirty="0" smtClean="0"/>
              <a:t>S</a:t>
            </a:r>
            <a:r>
              <a:rPr lang="en-GB" sz="2400" dirty="0" smtClean="0"/>
              <a:t> </a:t>
            </a:r>
            <a:r>
              <a:rPr lang="en-GB" sz="2400" dirty="0"/>
              <a:t>of the factors </a:t>
            </a:r>
            <a:r>
              <a:rPr lang="en-GB" sz="2400" dirty="0" smtClean="0"/>
              <a:t>that</a:t>
            </a:r>
            <a:r>
              <a:rPr lang="sl-SI" sz="2400" dirty="0" smtClean="0"/>
              <a:t> SHAPE</a:t>
            </a:r>
            <a:r>
              <a:rPr lang="en-GB" sz="2400" dirty="0" smtClean="0"/>
              <a:t> understanding</a:t>
            </a:r>
            <a:r>
              <a:rPr lang="sl-SI" sz="2400" dirty="0" smtClean="0"/>
              <a:t>S</a:t>
            </a:r>
            <a:r>
              <a:rPr lang="en-GB" sz="2400" dirty="0" smtClean="0"/>
              <a:t> </a:t>
            </a:r>
            <a:r>
              <a:rPr lang="en-GB" sz="2400" dirty="0"/>
              <a:t>of </a:t>
            </a:r>
            <a:r>
              <a:rPr lang="en-GB" sz="2400" dirty="0" smtClean="0"/>
              <a:t>and</a:t>
            </a:r>
            <a:r>
              <a:rPr lang="sl-SI" sz="2400" dirty="0" smtClean="0"/>
              <a:t> INFLUENCE</a:t>
            </a:r>
            <a:r>
              <a:rPr lang="en-GB" sz="2400" dirty="0" smtClean="0"/>
              <a:t> </a:t>
            </a:r>
            <a:r>
              <a:rPr lang="en-GB" sz="2400" dirty="0"/>
              <a:t>help-seeking for mental health difficulties of forced </a:t>
            </a:r>
            <a:r>
              <a:rPr lang="en-GB" sz="2400" dirty="0" smtClean="0"/>
              <a:t>migrants</a:t>
            </a:r>
            <a:r>
              <a:rPr lang="sl-SI" sz="2400" dirty="0" smtClean="0"/>
              <a:t>?</a:t>
            </a:r>
            <a:endParaRPr lang="sl-SI" sz="2400" dirty="0"/>
          </a:p>
          <a:p>
            <a:pPr marL="285750" lvl="0" indent="-285750">
              <a:lnSpc>
                <a:spcPct val="90000"/>
              </a:lnSpc>
              <a:buClrTx/>
              <a:buFont typeface="Wingdings" panose="05000000000000000000" pitchFamily="2" charset="2"/>
              <a:buChar char="ü"/>
            </a:pPr>
            <a:endParaRPr lang="sl-SI" sz="2400" cap="none" dirty="0" smtClean="0">
              <a:solidFill>
                <a:prstClr val="black"/>
              </a:solidFill>
              <a:latin typeface="+mj-lt"/>
            </a:endParaRPr>
          </a:p>
          <a:p>
            <a:pPr marL="285750" lvl="0" indent="-285750">
              <a:lnSpc>
                <a:spcPct val="90000"/>
              </a:lnSpc>
              <a:buClrTx/>
              <a:buFont typeface="Wingdings" panose="05000000000000000000" pitchFamily="2" charset="2"/>
              <a:buChar char="ü"/>
            </a:pPr>
            <a:endParaRPr lang="sl-SI" sz="2400" cap="none" dirty="0" smtClean="0">
              <a:solidFill>
                <a:prstClr val="black"/>
              </a:solidFill>
              <a:latin typeface="+mj-lt"/>
            </a:endParaRPr>
          </a:p>
        </p:txBody>
      </p:sp>
    </p:spTree>
    <p:extLst>
      <p:ext uri="{BB962C8B-B14F-4D97-AF65-F5344CB8AC3E}">
        <p14:creationId xmlns:p14="http://schemas.microsoft.com/office/powerpoint/2010/main" val="40486305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13774" y="618517"/>
            <a:ext cx="10364451" cy="1596177"/>
          </a:xfrm>
        </p:spPr>
        <p:txBody>
          <a:bodyPr>
            <a:normAutofit/>
          </a:bodyPr>
          <a:lstStyle/>
          <a:p>
            <a:r>
              <a:rPr lang="sl-SI" sz="2800" dirty="0" err="1" smtClean="0"/>
              <a:t>Before</a:t>
            </a:r>
            <a:r>
              <a:rPr lang="sl-SI" sz="2800" dirty="0" smtClean="0"/>
              <a:t> </a:t>
            </a:r>
            <a:r>
              <a:rPr lang="sl-SI" sz="2800" dirty="0" err="1" smtClean="0"/>
              <a:t>and</a:t>
            </a:r>
            <a:r>
              <a:rPr lang="sl-SI" sz="2800" dirty="0" smtClean="0"/>
              <a:t> </a:t>
            </a:r>
            <a:r>
              <a:rPr lang="sl-SI" sz="2800" dirty="0" err="1" smtClean="0"/>
              <a:t>during</a:t>
            </a:r>
            <a:r>
              <a:rPr lang="sl-SI" sz="2800" dirty="0" smtClean="0"/>
              <a:t> </a:t>
            </a:r>
            <a:r>
              <a:rPr lang="sl-SI" sz="2800" dirty="0" err="1" smtClean="0"/>
              <a:t>migration</a:t>
            </a:r>
            <a:endParaRPr lang="sl-SI" sz="2800" dirty="0"/>
          </a:p>
        </p:txBody>
      </p:sp>
      <p:sp>
        <p:nvSpPr>
          <p:cNvPr id="3" name="Označba mesta vsebine 2"/>
          <p:cNvSpPr>
            <a:spLocks noGrp="1"/>
          </p:cNvSpPr>
          <p:nvPr>
            <p:ph sz="quarter" idx="13"/>
          </p:nvPr>
        </p:nvSpPr>
        <p:spPr/>
        <p:txBody>
          <a:bodyPr>
            <a:noAutofit/>
          </a:bodyPr>
          <a:lstStyle/>
          <a:p>
            <a:r>
              <a:rPr lang="sl-SI" sz="2800" cap="none" dirty="0" err="1" smtClean="0"/>
              <a:t>Trauma</a:t>
            </a:r>
            <a:r>
              <a:rPr lang="sl-SI" sz="2800" cap="none" dirty="0" smtClean="0"/>
              <a:t> </a:t>
            </a:r>
            <a:r>
              <a:rPr lang="sl-SI" sz="2800" cap="none" dirty="0" err="1" smtClean="0"/>
              <a:t>of</a:t>
            </a:r>
            <a:r>
              <a:rPr lang="sl-SI" sz="2800" cap="none" dirty="0" smtClean="0"/>
              <a:t> </a:t>
            </a:r>
            <a:r>
              <a:rPr lang="sl-SI" sz="2800" cap="none" dirty="0" err="1" smtClean="0"/>
              <a:t>wars</a:t>
            </a:r>
            <a:r>
              <a:rPr lang="sl-SI" sz="2800" cap="none" dirty="0" smtClean="0"/>
              <a:t> </a:t>
            </a:r>
            <a:r>
              <a:rPr lang="sl-SI" sz="2800" cap="none" dirty="0" err="1" smtClean="0"/>
              <a:t>and</a:t>
            </a:r>
            <a:r>
              <a:rPr lang="sl-SI" sz="2800" cap="none" dirty="0" smtClean="0"/>
              <a:t> </a:t>
            </a:r>
            <a:r>
              <a:rPr lang="sl-SI" sz="2800" cap="none" dirty="0" err="1" smtClean="0"/>
              <a:t>political</a:t>
            </a:r>
            <a:r>
              <a:rPr lang="sl-SI" sz="2800" cap="none" dirty="0" smtClean="0"/>
              <a:t> </a:t>
            </a:r>
            <a:r>
              <a:rPr lang="sl-SI" sz="2800" cap="none" dirty="0" err="1" smtClean="0"/>
              <a:t>instabilities</a:t>
            </a:r>
            <a:r>
              <a:rPr lang="sl-SI" sz="2800" cap="none" dirty="0" smtClean="0"/>
              <a:t>, violence on </a:t>
            </a:r>
            <a:r>
              <a:rPr lang="sl-SI" sz="2800" cap="none" dirty="0" err="1" smtClean="0"/>
              <a:t>migration</a:t>
            </a:r>
            <a:r>
              <a:rPr lang="sl-SI" sz="2800" cap="none" dirty="0" smtClean="0"/>
              <a:t> </a:t>
            </a:r>
            <a:r>
              <a:rPr lang="sl-SI" sz="2800" cap="none" dirty="0" err="1" smtClean="0"/>
              <a:t>routes</a:t>
            </a:r>
            <a:r>
              <a:rPr lang="sl-SI" sz="2800" cap="none" dirty="0" smtClean="0"/>
              <a:t>:</a:t>
            </a:r>
          </a:p>
          <a:p>
            <a:r>
              <a:rPr lang="en-US" sz="2800" cap="none" dirty="0"/>
              <a:t>‘insomnia, fear, shaking, actually, they often look over their shoulders because they did not come from a country where they had safe living conditions. And this fear of danger and fear of losing one’s life is present here, in the new country where this does not exist. They cannot erase it, they just </a:t>
            </a:r>
            <a:r>
              <a:rPr lang="en-US" sz="2800" cap="none" dirty="0" smtClean="0"/>
              <a:t>cannot.</a:t>
            </a:r>
            <a:r>
              <a:rPr lang="sl-SI" sz="2800" cap="none" dirty="0" smtClean="0"/>
              <a:t>‘ (</a:t>
            </a:r>
            <a:r>
              <a:rPr lang="sl-SI" sz="2800" cap="none" dirty="0" err="1" smtClean="0"/>
              <a:t>psychotherapist</a:t>
            </a:r>
            <a:r>
              <a:rPr lang="sl-SI" sz="2800" cap="none" dirty="0" smtClean="0"/>
              <a:t>).</a:t>
            </a:r>
            <a:endParaRPr lang="en-US" sz="2800" cap="none" dirty="0"/>
          </a:p>
        </p:txBody>
      </p:sp>
    </p:spTree>
    <p:extLst>
      <p:ext uri="{BB962C8B-B14F-4D97-AF65-F5344CB8AC3E}">
        <p14:creationId xmlns:p14="http://schemas.microsoft.com/office/powerpoint/2010/main" val="2341050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2800" dirty="0" smtClean="0"/>
              <a:t>Period </a:t>
            </a:r>
            <a:r>
              <a:rPr lang="sl-SI" sz="2800" dirty="0" err="1" smtClean="0"/>
              <a:t>after</a:t>
            </a:r>
            <a:r>
              <a:rPr lang="sl-SI" sz="2800" dirty="0" smtClean="0"/>
              <a:t> </a:t>
            </a:r>
            <a:r>
              <a:rPr lang="sl-SI" sz="2800" dirty="0" err="1" smtClean="0"/>
              <a:t>migration</a:t>
            </a:r>
            <a:endParaRPr lang="sl-SI" sz="2800" dirty="0"/>
          </a:p>
        </p:txBody>
      </p:sp>
      <p:sp>
        <p:nvSpPr>
          <p:cNvPr id="3" name="Označba mesta vsebine 2"/>
          <p:cNvSpPr>
            <a:spLocks noGrp="1"/>
          </p:cNvSpPr>
          <p:nvPr>
            <p:ph sz="quarter" idx="13"/>
          </p:nvPr>
        </p:nvSpPr>
        <p:spPr/>
        <p:txBody>
          <a:bodyPr>
            <a:noAutofit/>
          </a:bodyPr>
          <a:lstStyle/>
          <a:p>
            <a:r>
              <a:rPr lang="sl-SI" sz="2400" cap="none" dirty="0" err="1" smtClean="0">
                <a:latin typeface="+mj-lt"/>
              </a:rPr>
              <a:t>Prolonged</a:t>
            </a:r>
            <a:r>
              <a:rPr lang="sl-SI" sz="2400" cap="none" dirty="0" smtClean="0">
                <a:latin typeface="+mj-lt"/>
              </a:rPr>
              <a:t> </a:t>
            </a:r>
            <a:r>
              <a:rPr lang="sl-SI" sz="2400" cap="none" dirty="0" err="1" smtClean="0">
                <a:latin typeface="+mj-lt"/>
              </a:rPr>
              <a:t>waiting</a:t>
            </a:r>
            <a:r>
              <a:rPr lang="sl-SI" sz="2400" cap="none" dirty="0" smtClean="0">
                <a:latin typeface="+mj-lt"/>
              </a:rPr>
              <a:t> </a:t>
            </a:r>
            <a:r>
              <a:rPr lang="sl-SI" sz="2400" cap="none" dirty="0" err="1" smtClean="0">
                <a:latin typeface="+mj-lt"/>
              </a:rPr>
              <a:t>and</a:t>
            </a:r>
            <a:r>
              <a:rPr lang="sl-SI" sz="2400" cap="none" dirty="0" smtClean="0">
                <a:latin typeface="+mj-lt"/>
              </a:rPr>
              <a:t> </a:t>
            </a:r>
            <a:r>
              <a:rPr lang="sl-SI" sz="2400" cap="none" dirty="0" err="1" smtClean="0">
                <a:latin typeface="+mj-lt"/>
              </a:rPr>
              <a:t>insecurity</a:t>
            </a:r>
            <a:r>
              <a:rPr lang="sl-SI" sz="2400" cap="none" dirty="0" smtClean="0">
                <a:latin typeface="+mj-lt"/>
              </a:rPr>
              <a:t> </a:t>
            </a:r>
            <a:r>
              <a:rPr lang="sl-SI" sz="2400" cap="none" dirty="0" err="1" smtClean="0">
                <a:latin typeface="+mj-lt"/>
              </a:rPr>
              <a:t>after</a:t>
            </a:r>
            <a:r>
              <a:rPr lang="sl-SI" sz="2400" cap="none" dirty="0" smtClean="0">
                <a:latin typeface="+mj-lt"/>
              </a:rPr>
              <a:t> </a:t>
            </a:r>
            <a:r>
              <a:rPr lang="sl-SI" sz="2400" cap="none" dirty="0" err="1" smtClean="0">
                <a:latin typeface="+mj-lt"/>
              </a:rPr>
              <a:t>the</a:t>
            </a:r>
            <a:r>
              <a:rPr lang="sl-SI" sz="2400" cap="none" dirty="0" smtClean="0">
                <a:latin typeface="+mj-lt"/>
              </a:rPr>
              <a:t> </a:t>
            </a:r>
            <a:r>
              <a:rPr lang="sl-SI" sz="2400" cap="none" dirty="0" err="1" smtClean="0">
                <a:latin typeface="+mj-lt"/>
              </a:rPr>
              <a:t>migration</a:t>
            </a:r>
            <a:r>
              <a:rPr lang="sl-SI" sz="2400" cap="none" dirty="0" smtClean="0">
                <a:latin typeface="+mj-lt"/>
              </a:rPr>
              <a:t> </a:t>
            </a:r>
            <a:r>
              <a:rPr lang="sl-SI" sz="2400" cap="none" dirty="0" err="1" smtClean="0">
                <a:latin typeface="+mj-lt"/>
              </a:rPr>
              <a:t>process</a:t>
            </a:r>
            <a:r>
              <a:rPr lang="sl-SI" sz="2400" cap="none" dirty="0" smtClean="0">
                <a:latin typeface="+mj-lt"/>
              </a:rPr>
              <a:t>;</a:t>
            </a:r>
          </a:p>
          <a:p>
            <a:r>
              <a:rPr lang="sl-SI" sz="2400" cap="none" dirty="0" err="1" smtClean="0">
                <a:latin typeface="+mj-lt"/>
              </a:rPr>
              <a:t>Trauma</a:t>
            </a:r>
            <a:r>
              <a:rPr lang="sl-SI" sz="2400" cap="none" dirty="0" smtClean="0">
                <a:latin typeface="+mj-lt"/>
              </a:rPr>
              <a:t> </a:t>
            </a:r>
            <a:r>
              <a:rPr lang="sl-SI" sz="2400" cap="none" dirty="0" err="1" smtClean="0">
                <a:latin typeface="+mj-lt"/>
              </a:rPr>
              <a:t>after</a:t>
            </a:r>
            <a:r>
              <a:rPr lang="sl-SI" sz="2400" cap="none" dirty="0" smtClean="0">
                <a:latin typeface="+mj-lt"/>
              </a:rPr>
              <a:t> </a:t>
            </a:r>
            <a:r>
              <a:rPr lang="sl-SI" sz="2400" cap="none" dirty="0" err="1" smtClean="0">
                <a:latin typeface="+mj-lt"/>
              </a:rPr>
              <a:t>the</a:t>
            </a:r>
            <a:r>
              <a:rPr lang="sl-SI" sz="2400" cap="none" dirty="0" smtClean="0">
                <a:latin typeface="+mj-lt"/>
              </a:rPr>
              <a:t> </a:t>
            </a:r>
            <a:r>
              <a:rPr lang="sl-SI" sz="2400" cap="none" dirty="0" err="1" smtClean="0">
                <a:latin typeface="+mj-lt"/>
              </a:rPr>
              <a:t>migration</a:t>
            </a:r>
            <a:r>
              <a:rPr lang="sl-SI" sz="2400" cap="none" dirty="0" smtClean="0">
                <a:latin typeface="+mj-lt"/>
              </a:rPr>
              <a:t> </a:t>
            </a:r>
            <a:r>
              <a:rPr lang="sl-SI" sz="2400" cap="none" dirty="0" err="1" smtClean="0">
                <a:latin typeface="+mj-lt"/>
              </a:rPr>
              <a:t>process</a:t>
            </a:r>
            <a:r>
              <a:rPr lang="sl-SI" sz="2400" cap="none" dirty="0" smtClean="0">
                <a:latin typeface="+mj-lt"/>
              </a:rPr>
              <a:t>:</a:t>
            </a:r>
          </a:p>
          <a:p>
            <a:r>
              <a:rPr lang="en-US" sz="2400" cap="none" dirty="0" smtClean="0">
                <a:latin typeface="+mj-lt"/>
              </a:rPr>
              <a:t>‘</a:t>
            </a:r>
            <a:r>
              <a:rPr lang="sl-SI" sz="2400" cap="none" dirty="0" smtClean="0">
                <a:latin typeface="+mj-lt"/>
              </a:rPr>
              <a:t>I</a:t>
            </a:r>
            <a:r>
              <a:rPr lang="en-US" sz="2400" cap="none" dirty="0" smtClean="0">
                <a:latin typeface="+mj-lt"/>
              </a:rPr>
              <a:t>t </a:t>
            </a:r>
            <a:r>
              <a:rPr lang="en-US" sz="2400" cap="none" dirty="0">
                <a:latin typeface="+mj-lt"/>
              </a:rPr>
              <a:t>is mostly a matter of existential distress, what will I do, how I will survive. This is the most common issue. As far as my experience, traumatic events [in the country of origin] come as a second step, they talked about these afterwards, and later on they could open up in this field as well</a:t>
            </a:r>
            <a:r>
              <a:rPr lang="en-US" sz="2400" cap="none" dirty="0" smtClean="0">
                <a:latin typeface="+mj-lt"/>
              </a:rPr>
              <a:t>.’</a:t>
            </a:r>
            <a:r>
              <a:rPr lang="sl-SI" sz="2400" cap="none" dirty="0" smtClean="0">
                <a:latin typeface="+mj-lt"/>
              </a:rPr>
              <a:t> (</a:t>
            </a:r>
            <a:r>
              <a:rPr lang="sl-SI" sz="2400" cap="none" dirty="0" err="1" smtClean="0">
                <a:latin typeface="+mj-lt"/>
              </a:rPr>
              <a:t>psychotherapist</a:t>
            </a:r>
            <a:r>
              <a:rPr lang="sl-SI" sz="2400" cap="none" dirty="0" smtClean="0">
                <a:latin typeface="+mj-lt"/>
              </a:rPr>
              <a:t>).</a:t>
            </a:r>
            <a:r>
              <a:rPr lang="en-US" sz="2400" cap="none" dirty="0" smtClean="0">
                <a:latin typeface="+mj-lt"/>
              </a:rPr>
              <a:t> </a:t>
            </a:r>
            <a:endParaRPr lang="sl-SI" sz="2400" cap="none" dirty="0">
              <a:latin typeface="+mj-lt"/>
            </a:endParaRPr>
          </a:p>
        </p:txBody>
      </p:sp>
    </p:spTree>
    <p:extLst>
      <p:ext uri="{BB962C8B-B14F-4D97-AF65-F5344CB8AC3E}">
        <p14:creationId xmlns:p14="http://schemas.microsoft.com/office/powerpoint/2010/main" val="4156052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endParaRPr lang="sl-SI" sz="2800" dirty="0"/>
          </a:p>
        </p:txBody>
      </p:sp>
      <p:sp>
        <p:nvSpPr>
          <p:cNvPr id="3" name="Označba mesta vsebine 2"/>
          <p:cNvSpPr>
            <a:spLocks noGrp="1"/>
          </p:cNvSpPr>
          <p:nvPr>
            <p:ph sz="quarter" idx="13"/>
          </p:nvPr>
        </p:nvSpPr>
        <p:spPr/>
        <p:txBody>
          <a:bodyPr>
            <a:noAutofit/>
          </a:bodyPr>
          <a:lstStyle/>
          <a:p>
            <a:pPr lvl="0">
              <a:lnSpc>
                <a:spcPct val="90000"/>
              </a:lnSpc>
              <a:buClrTx/>
              <a:buFontTx/>
              <a:buChar char="-"/>
            </a:pPr>
            <a:r>
              <a:rPr lang="sl-SI" sz="2800" cap="none" dirty="0" err="1" smtClean="0">
                <a:solidFill>
                  <a:prstClr val="black"/>
                </a:solidFill>
              </a:rPr>
              <a:t>Structural</a:t>
            </a:r>
            <a:r>
              <a:rPr lang="sl-SI" sz="2800" cap="none" dirty="0" smtClean="0">
                <a:solidFill>
                  <a:prstClr val="black"/>
                </a:solidFill>
              </a:rPr>
              <a:t> </a:t>
            </a:r>
            <a:r>
              <a:rPr lang="sl-SI" sz="2800" cap="none" dirty="0" err="1" smtClean="0">
                <a:solidFill>
                  <a:prstClr val="black"/>
                </a:solidFill>
              </a:rPr>
              <a:t>and</a:t>
            </a:r>
            <a:r>
              <a:rPr lang="sl-SI" sz="2800" cap="none" dirty="0" smtClean="0">
                <a:solidFill>
                  <a:prstClr val="black"/>
                </a:solidFill>
              </a:rPr>
              <a:t> </a:t>
            </a:r>
            <a:r>
              <a:rPr lang="sl-SI" sz="2800" cap="none" dirty="0" err="1" smtClean="0">
                <a:solidFill>
                  <a:prstClr val="black"/>
                </a:solidFill>
              </a:rPr>
              <a:t>spatial</a:t>
            </a:r>
            <a:r>
              <a:rPr lang="sl-SI" sz="2800" cap="none" dirty="0" smtClean="0">
                <a:solidFill>
                  <a:prstClr val="black"/>
                </a:solidFill>
              </a:rPr>
              <a:t> </a:t>
            </a:r>
            <a:r>
              <a:rPr lang="sl-SI" sz="2800" cap="none" dirty="0" err="1" smtClean="0">
                <a:solidFill>
                  <a:prstClr val="black"/>
                </a:solidFill>
              </a:rPr>
              <a:t>organisation</a:t>
            </a:r>
            <a:r>
              <a:rPr lang="sl-SI" sz="2800" cap="none" dirty="0" smtClean="0">
                <a:solidFill>
                  <a:prstClr val="black"/>
                </a:solidFill>
              </a:rPr>
              <a:t> </a:t>
            </a:r>
            <a:r>
              <a:rPr lang="sl-SI" sz="2800" cap="none" dirty="0" err="1" smtClean="0">
                <a:solidFill>
                  <a:prstClr val="black"/>
                </a:solidFill>
              </a:rPr>
              <a:t>of</a:t>
            </a:r>
            <a:r>
              <a:rPr lang="sl-SI" sz="2800" cap="none" dirty="0" smtClean="0">
                <a:solidFill>
                  <a:prstClr val="black"/>
                </a:solidFill>
              </a:rPr>
              <a:t> </a:t>
            </a:r>
            <a:r>
              <a:rPr lang="sl-SI" sz="2800" cap="none" dirty="0" err="1" smtClean="0">
                <a:solidFill>
                  <a:prstClr val="black"/>
                </a:solidFill>
              </a:rPr>
              <a:t>the</a:t>
            </a:r>
            <a:r>
              <a:rPr lang="sl-SI" sz="2800" cap="none" dirty="0" smtClean="0">
                <a:solidFill>
                  <a:prstClr val="black"/>
                </a:solidFill>
              </a:rPr>
              <a:t> </a:t>
            </a:r>
            <a:r>
              <a:rPr lang="sl-SI" sz="2800" cap="none" dirty="0" err="1" smtClean="0">
                <a:solidFill>
                  <a:prstClr val="black"/>
                </a:solidFill>
              </a:rPr>
              <a:t>asylum</a:t>
            </a:r>
            <a:r>
              <a:rPr lang="sl-SI" sz="2800" cap="none" dirty="0" smtClean="0">
                <a:solidFill>
                  <a:prstClr val="black"/>
                </a:solidFill>
              </a:rPr>
              <a:t> home + legal </a:t>
            </a:r>
            <a:r>
              <a:rPr lang="sl-SI" sz="2800" cap="none" dirty="0" err="1" smtClean="0">
                <a:solidFill>
                  <a:prstClr val="black"/>
                </a:solidFill>
              </a:rPr>
              <a:t>aspects</a:t>
            </a:r>
            <a:r>
              <a:rPr lang="sl-SI" sz="2800" cap="none" dirty="0" smtClean="0">
                <a:solidFill>
                  <a:prstClr val="black"/>
                </a:solidFill>
              </a:rPr>
              <a:t> </a:t>
            </a:r>
            <a:r>
              <a:rPr lang="sl-SI" sz="2800" cap="none" dirty="0" err="1" smtClean="0">
                <a:solidFill>
                  <a:prstClr val="black"/>
                </a:solidFill>
              </a:rPr>
              <a:t>of</a:t>
            </a:r>
            <a:r>
              <a:rPr lang="sl-SI" sz="2800" cap="none" dirty="0" smtClean="0">
                <a:solidFill>
                  <a:prstClr val="black"/>
                </a:solidFill>
              </a:rPr>
              <a:t> </a:t>
            </a:r>
            <a:r>
              <a:rPr lang="sl-SI" sz="2800" cap="none" dirty="0" err="1" smtClean="0">
                <a:solidFill>
                  <a:prstClr val="black"/>
                </a:solidFill>
              </a:rPr>
              <a:t>insecure</a:t>
            </a:r>
            <a:r>
              <a:rPr lang="sl-SI" sz="2800" cap="none" dirty="0" smtClean="0">
                <a:solidFill>
                  <a:prstClr val="black"/>
                </a:solidFill>
              </a:rPr>
              <a:t> status + </a:t>
            </a:r>
            <a:r>
              <a:rPr lang="sl-SI" sz="2800" cap="none" dirty="0" err="1" smtClean="0">
                <a:solidFill>
                  <a:prstClr val="black"/>
                </a:solidFill>
              </a:rPr>
              <a:t>denial</a:t>
            </a:r>
            <a:r>
              <a:rPr lang="sl-SI" sz="2800" cap="none" dirty="0" smtClean="0">
                <a:solidFill>
                  <a:prstClr val="black"/>
                </a:solidFill>
              </a:rPr>
              <a:t> </a:t>
            </a:r>
            <a:r>
              <a:rPr lang="sl-SI" sz="2800" cap="none" dirty="0" err="1" smtClean="0">
                <a:solidFill>
                  <a:prstClr val="black"/>
                </a:solidFill>
              </a:rPr>
              <a:t>and</a:t>
            </a:r>
            <a:r>
              <a:rPr lang="sl-SI" sz="2800" cap="none" dirty="0" smtClean="0">
                <a:solidFill>
                  <a:prstClr val="black"/>
                </a:solidFill>
              </a:rPr>
              <a:t> </a:t>
            </a:r>
            <a:r>
              <a:rPr lang="sl-SI" sz="2800" cap="none" dirty="0" err="1" smtClean="0">
                <a:solidFill>
                  <a:prstClr val="black"/>
                </a:solidFill>
              </a:rPr>
              <a:t>reluctance</a:t>
            </a:r>
            <a:r>
              <a:rPr lang="sl-SI" sz="2800" cap="none" dirty="0" smtClean="0">
                <a:solidFill>
                  <a:prstClr val="black"/>
                </a:solidFill>
              </a:rPr>
              <a:t> to talk </a:t>
            </a:r>
            <a:r>
              <a:rPr lang="sl-SI" sz="2800" cap="none" dirty="0" err="1" smtClean="0">
                <a:solidFill>
                  <a:prstClr val="black"/>
                </a:solidFill>
              </a:rPr>
              <a:t>about</a:t>
            </a:r>
            <a:r>
              <a:rPr lang="sl-SI" sz="2800" cap="none" dirty="0" smtClean="0">
                <a:solidFill>
                  <a:prstClr val="black"/>
                </a:solidFill>
              </a:rPr>
              <a:t> </a:t>
            </a:r>
            <a:r>
              <a:rPr lang="sl-SI" sz="2800" cap="none" dirty="0" err="1" smtClean="0">
                <a:solidFill>
                  <a:prstClr val="black"/>
                </a:solidFill>
              </a:rPr>
              <a:t>distress</a:t>
            </a:r>
            <a:r>
              <a:rPr lang="sl-SI" sz="2800" cap="none" dirty="0" smtClean="0">
                <a:solidFill>
                  <a:prstClr val="black"/>
                </a:solidFill>
              </a:rPr>
              <a:t>:</a:t>
            </a:r>
          </a:p>
          <a:p>
            <a:pPr lvl="0">
              <a:lnSpc>
                <a:spcPct val="90000"/>
              </a:lnSpc>
              <a:buClrTx/>
              <a:buFontTx/>
              <a:buChar char="-"/>
            </a:pPr>
            <a:r>
              <a:rPr lang="sl-SI" sz="2800" cap="none" dirty="0" err="1" smtClean="0">
                <a:solidFill>
                  <a:prstClr val="black"/>
                </a:solidFill>
              </a:rPr>
              <a:t>Losses</a:t>
            </a:r>
            <a:r>
              <a:rPr lang="sl-SI" sz="2800" cap="none" dirty="0" smtClean="0">
                <a:solidFill>
                  <a:prstClr val="black"/>
                </a:solidFill>
              </a:rPr>
              <a:t> </a:t>
            </a:r>
            <a:r>
              <a:rPr lang="sl-SI" sz="2800" cap="none" dirty="0" err="1" smtClean="0">
                <a:solidFill>
                  <a:prstClr val="black"/>
                </a:solidFill>
              </a:rPr>
              <a:t>and</a:t>
            </a:r>
            <a:r>
              <a:rPr lang="sl-SI" sz="2800" cap="none" dirty="0" smtClean="0">
                <a:solidFill>
                  <a:prstClr val="black"/>
                </a:solidFill>
              </a:rPr>
              <a:t> </a:t>
            </a:r>
            <a:r>
              <a:rPr lang="sl-SI" sz="2800" cap="none" dirty="0" err="1" smtClean="0">
                <a:solidFill>
                  <a:prstClr val="black"/>
                </a:solidFill>
              </a:rPr>
              <a:t>mourning</a:t>
            </a:r>
            <a:r>
              <a:rPr lang="sl-SI" sz="2800" cap="none" dirty="0" smtClean="0">
                <a:solidFill>
                  <a:prstClr val="black"/>
                </a:solidFill>
              </a:rPr>
              <a:t> </a:t>
            </a:r>
            <a:r>
              <a:rPr lang="sl-SI" sz="2800" cap="none" dirty="0" err="1" smtClean="0">
                <a:solidFill>
                  <a:prstClr val="black"/>
                </a:solidFill>
              </a:rPr>
              <a:t>of</a:t>
            </a:r>
            <a:r>
              <a:rPr lang="sl-SI" sz="2800" cap="none" dirty="0" smtClean="0">
                <a:solidFill>
                  <a:prstClr val="black"/>
                </a:solidFill>
              </a:rPr>
              <a:t> social </a:t>
            </a:r>
            <a:r>
              <a:rPr lang="sl-SI" sz="2800" cap="none" dirty="0" err="1" smtClean="0">
                <a:solidFill>
                  <a:prstClr val="black"/>
                </a:solidFill>
              </a:rPr>
              <a:t>and</a:t>
            </a:r>
            <a:r>
              <a:rPr lang="sl-SI" sz="2800" cap="none" dirty="0" smtClean="0">
                <a:solidFill>
                  <a:prstClr val="black"/>
                </a:solidFill>
              </a:rPr>
              <a:t> </a:t>
            </a:r>
            <a:r>
              <a:rPr lang="sl-SI" sz="2800" cap="none" dirty="0" err="1" smtClean="0">
                <a:solidFill>
                  <a:prstClr val="black"/>
                </a:solidFill>
              </a:rPr>
              <a:t>economic</a:t>
            </a:r>
            <a:r>
              <a:rPr lang="sl-SI" sz="2800" cap="none" dirty="0" smtClean="0">
                <a:solidFill>
                  <a:prstClr val="black"/>
                </a:solidFill>
              </a:rPr>
              <a:t> status: </a:t>
            </a:r>
            <a:r>
              <a:rPr lang="en-US" sz="2800" cap="none" dirty="0" smtClean="0">
                <a:solidFill>
                  <a:prstClr val="black"/>
                </a:solidFill>
              </a:rPr>
              <a:t>‘…</a:t>
            </a:r>
            <a:r>
              <a:rPr lang="en-US" sz="2800" cap="none" dirty="0">
                <a:solidFill>
                  <a:prstClr val="black"/>
                </a:solidFill>
              </a:rPr>
              <a:t>she's older than me, so she's fifty years old and she was rich, she had a big team in Turkey and she came here and now they have one small flat, her husband has a job, it’s not bad, but it's not the life she had before, we don't understand how it is and she still can't accept it (…). And she's, let's say, she's crying, she's depressed</a:t>
            </a:r>
            <a:r>
              <a:rPr lang="en-US" sz="2800" cap="none" dirty="0" smtClean="0">
                <a:solidFill>
                  <a:prstClr val="black"/>
                </a:solidFill>
              </a:rPr>
              <a:t>.’</a:t>
            </a:r>
            <a:r>
              <a:rPr lang="sl-SI" sz="2800" cap="none" dirty="0" smtClean="0">
                <a:solidFill>
                  <a:prstClr val="black"/>
                </a:solidFill>
              </a:rPr>
              <a:t> </a:t>
            </a:r>
            <a:endParaRPr lang="sl-SI" sz="2800" cap="none" dirty="0">
              <a:solidFill>
                <a:prstClr val="black"/>
              </a:solidFill>
            </a:endParaRPr>
          </a:p>
        </p:txBody>
      </p:sp>
    </p:spTree>
    <p:extLst>
      <p:ext uri="{BB962C8B-B14F-4D97-AF65-F5344CB8AC3E}">
        <p14:creationId xmlns:p14="http://schemas.microsoft.com/office/powerpoint/2010/main" val="1797989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dirty="0"/>
          </a:p>
        </p:txBody>
      </p:sp>
      <p:sp>
        <p:nvSpPr>
          <p:cNvPr id="3" name="Označba mesta vsebine 2"/>
          <p:cNvSpPr>
            <a:spLocks noGrp="1"/>
          </p:cNvSpPr>
          <p:nvPr>
            <p:ph sz="quarter" idx="13"/>
          </p:nvPr>
        </p:nvSpPr>
        <p:spPr/>
        <p:txBody>
          <a:bodyPr>
            <a:normAutofit/>
          </a:bodyPr>
          <a:lstStyle/>
          <a:p>
            <a:r>
              <a:rPr lang="sl-SI" sz="2800" cap="none" dirty="0" err="1" smtClean="0"/>
              <a:t>Main</a:t>
            </a:r>
            <a:r>
              <a:rPr lang="sl-SI" sz="2800" cap="none" dirty="0" smtClean="0"/>
              <a:t> </a:t>
            </a:r>
            <a:r>
              <a:rPr lang="sl-SI" sz="2800" cap="none" dirty="0" err="1" smtClean="0"/>
              <a:t>forms</a:t>
            </a:r>
            <a:r>
              <a:rPr lang="sl-SI" sz="2800" cap="none" dirty="0" smtClean="0"/>
              <a:t> </a:t>
            </a:r>
            <a:r>
              <a:rPr lang="sl-SI" sz="2800" cap="none" dirty="0" err="1" smtClean="0"/>
              <a:t>of</a:t>
            </a:r>
            <a:r>
              <a:rPr lang="sl-SI" sz="2800" cap="none" dirty="0" smtClean="0"/>
              <a:t> </a:t>
            </a:r>
            <a:r>
              <a:rPr lang="sl-SI" sz="2800" cap="none" dirty="0" err="1" smtClean="0"/>
              <a:t>assistance</a:t>
            </a:r>
            <a:r>
              <a:rPr lang="sl-SI" sz="2800" cap="none" dirty="0"/>
              <a:t>:</a:t>
            </a:r>
            <a:r>
              <a:rPr lang="en-US" sz="2800" cap="none" dirty="0" smtClean="0"/>
              <a:t> psychosocial help, ‘crisis counselling’ and ‘relief conversations’</a:t>
            </a:r>
            <a:r>
              <a:rPr lang="sl-SI" sz="2800" cap="none" dirty="0" smtClean="0"/>
              <a:t>;</a:t>
            </a:r>
          </a:p>
          <a:p>
            <a:r>
              <a:rPr lang="sl-SI" sz="2800" cap="none" dirty="0" err="1" smtClean="0"/>
              <a:t>People</a:t>
            </a:r>
            <a:r>
              <a:rPr lang="sl-SI" sz="2800" cap="none" dirty="0" smtClean="0"/>
              <a:t> as </a:t>
            </a:r>
            <a:r>
              <a:rPr lang="sl-SI" sz="2800" cap="none" dirty="0" err="1" smtClean="0"/>
              <a:t>being</a:t>
            </a:r>
            <a:r>
              <a:rPr lang="sl-SI" sz="2800" cap="none" dirty="0" smtClean="0"/>
              <a:t> </a:t>
            </a:r>
            <a:r>
              <a:rPr lang="sl-SI" sz="2800" cap="none" dirty="0" err="1" smtClean="0"/>
              <a:t>stuck</a:t>
            </a:r>
            <a:r>
              <a:rPr lang="sl-SI" sz="2800" cap="none" dirty="0" smtClean="0"/>
              <a:t> in </a:t>
            </a:r>
            <a:r>
              <a:rPr lang="sl-SI" sz="2800" cap="none" dirty="0" err="1" smtClean="0"/>
              <a:t>distress</a:t>
            </a:r>
            <a:r>
              <a:rPr lang="sl-SI" sz="2800" cap="none" dirty="0" smtClean="0"/>
              <a:t> (</a:t>
            </a:r>
            <a:r>
              <a:rPr lang="sl-SI" sz="2800" cap="none" dirty="0" err="1" smtClean="0"/>
              <a:t>psychotherapist</a:t>
            </a:r>
            <a:r>
              <a:rPr lang="sl-SI" sz="2800" cap="none" dirty="0" smtClean="0"/>
              <a:t>);</a:t>
            </a:r>
          </a:p>
          <a:p>
            <a:r>
              <a:rPr lang="sl-SI" sz="2800" cap="none" dirty="0" err="1" smtClean="0"/>
              <a:t>Practical</a:t>
            </a:r>
            <a:r>
              <a:rPr lang="sl-SI" sz="2800" cap="none" dirty="0" smtClean="0"/>
              <a:t> </a:t>
            </a:r>
            <a:r>
              <a:rPr lang="sl-SI" sz="2800" cap="none" dirty="0" err="1" smtClean="0"/>
              <a:t>assistance</a:t>
            </a:r>
            <a:r>
              <a:rPr lang="sl-SI" sz="2800" cap="none" dirty="0" smtClean="0"/>
              <a:t> </a:t>
            </a:r>
            <a:r>
              <a:rPr lang="sl-SI" sz="2800" cap="none" dirty="0" err="1" smtClean="0"/>
              <a:t>and</a:t>
            </a:r>
            <a:r>
              <a:rPr lang="sl-SI" sz="2800" cap="none" dirty="0" smtClean="0"/>
              <a:t> </a:t>
            </a:r>
            <a:r>
              <a:rPr lang="sl-SI" sz="2800" cap="none" dirty="0" err="1" smtClean="0"/>
              <a:t>information</a:t>
            </a:r>
            <a:r>
              <a:rPr lang="sl-SI" sz="2800" cap="none" dirty="0" smtClean="0"/>
              <a:t>.</a:t>
            </a:r>
          </a:p>
        </p:txBody>
      </p:sp>
    </p:spTree>
    <p:extLst>
      <p:ext uri="{BB962C8B-B14F-4D97-AF65-F5344CB8AC3E}">
        <p14:creationId xmlns:p14="http://schemas.microsoft.com/office/powerpoint/2010/main" val="4668193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dirty="0"/>
          </a:p>
        </p:txBody>
      </p:sp>
      <p:sp>
        <p:nvSpPr>
          <p:cNvPr id="3" name="Označba mesta vsebine 2"/>
          <p:cNvSpPr>
            <a:spLocks noGrp="1"/>
          </p:cNvSpPr>
          <p:nvPr>
            <p:ph sz="quarter" idx="13"/>
          </p:nvPr>
        </p:nvSpPr>
        <p:spPr/>
        <p:txBody>
          <a:bodyPr/>
          <a:lstStyle/>
          <a:p>
            <a:endParaRPr lang="sl-SI"/>
          </a:p>
        </p:txBody>
      </p:sp>
      <p:sp>
        <p:nvSpPr>
          <p:cNvPr id="5" name="Pravokotnik 4"/>
          <p:cNvSpPr/>
          <p:nvPr/>
        </p:nvSpPr>
        <p:spPr>
          <a:xfrm>
            <a:off x="2984269" y="448888"/>
            <a:ext cx="6159731" cy="6001643"/>
          </a:xfrm>
          <a:prstGeom prst="rect">
            <a:avLst/>
          </a:prstGeom>
        </p:spPr>
        <p:txBody>
          <a:bodyPr wrap="square">
            <a:spAutoFit/>
          </a:bodyPr>
          <a:lstStyle/>
          <a:p>
            <a:r>
              <a:rPr lang="en-US" sz="2400" dirty="0" smtClean="0"/>
              <a:t> ‘I approach this very carefully, because until these people have at least a little bit of that hope or feeling that they are wanted or that someone can't kick them out of the country tomorrow and then they don't know where they are going to go and if they don't feel safe, it is mainly supportive therapy or supportive conversations. We can talk about very normal things, but for them it's also about food, because for them it's about contact with their homeland, they cook their own food, with their own spices and so on, and about how difficult it is for them, about how they want for themselves what they want to happen, but it doesn't happen, all this helplessness, they don't have any influence on anything.</a:t>
            </a:r>
            <a:r>
              <a:rPr lang="sl-SI" sz="2400" dirty="0" smtClean="0"/>
              <a:t>‘ (</a:t>
            </a:r>
            <a:r>
              <a:rPr lang="sl-SI" sz="2400" dirty="0" err="1" smtClean="0"/>
              <a:t>psychotherapist</a:t>
            </a:r>
            <a:r>
              <a:rPr lang="sl-SI" sz="2400" dirty="0" smtClean="0"/>
              <a:t>)</a:t>
            </a:r>
            <a:endParaRPr lang="en-US" sz="2400" dirty="0"/>
          </a:p>
        </p:txBody>
      </p:sp>
    </p:spTree>
    <p:extLst>
      <p:ext uri="{BB962C8B-B14F-4D97-AF65-F5344CB8AC3E}">
        <p14:creationId xmlns:p14="http://schemas.microsoft.com/office/powerpoint/2010/main" val="469071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2800" dirty="0" smtClean="0"/>
              <a:t>WORKING THROUGH THE TRAUMA</a:t>
            </a:r>
            <a:endParaRPr lang="sl-SI" sz="2800" dirty="0"/>
          </a:p>
        </p:txBody>
      </p:sp>
      <p:sp>
        <p:nvSpPr>
          <p:cNvPr id="3" name="Označba mesta vsebine 2"/>
          <p:cNvSpPr>
            <a:spLocks noGrp="1"/>
          </p:cNvSpPr>
          <p:nvPr>
            <p:ph sz="quarter" idx="13"/>
          </p:nvPr>
        </p:nvSpPr>
        <p:spPr/>
        <p:txBody>
          <a:bodyPr>
            <a:noAutofit/>
          </a:bodyPr>
          <a:lstStyle/>
          <a:p>
            <a:pPr>
              <a:buFont typeface="Wingdings" panose="05000000000000000000" pitchFamily="2" charset="2"/>
              <a:buChar char="v"/>
            </a:pPr>
            <a:r>
              <a:rPr lang="sl-SI" cap="none" dirty="0" err="1" smtClean="0"/>
              <a:t>Differences</a:t>
            </a:r>
            <a:r>
              <a:rPr lang="sl-SI" cap="none" dirty="0" smtClean="0"/>
              <a:t> </a:t>
            </a:r>
            <a:r>
              <a:rPr lang="sl-SI" cap="none" dirty="0" err="1" smtClean="0"/>
              <a:t>between</a:t>
            </a:r>
            <a:r>
              <a:rPr lang="sl-SI" cap="none" dirty="0" smtClean="0"/>
              <a:t> men </a:t>
            </a:r>
            <a:r>
              <a:rPr lang="sl-SI" cap="none" dirty="0" err="1" smtClean="0"/>
              <a:t>and</a:t>
            </a:r>
            <a:r>
              <a:rPr lang="sl-SI" cap="none" dirty="0" smtClean="0"/>
              <a:t> </a:t>
            </a:r>
            <a:r>
              <a:rPr lang="sl-SI" cap="none" dirty="0" err="1" smtClean="0"/>
              <a:t>women</a:t>
            </a:r>
            <a:r>
              <a:rPr lang="sl-SI" cap="none" dirty="0" smtClean="0"/>
              <a:t>;</a:t>
            </a:r>
          </a:p>
          <a:p>
            <a:pPr>
              <a:buFont typeface="Wingdings" panose="05000000000000000000" pitchFamily="2" charset="2"/>
              <a:buChar char="v"/>
            </a:pPr>
            <a:r>
              <a:rPr lang="en-US" cap="none" dirty="0" smtClean="0"/>
              <a:t> </a:t>
            </a:r>
            <a:r>
              <a:rPr lang="en-US" cap="none" dirty="0"/>
              <a:t>‘I worked with one, with one association (name omitted), you know, the art association, we worked a lot on the psyche, so basically on this awareness of who I am, what I want, what I need at this moment, and there was a lot of distress, no, let's say, if it was just an ordinary yoga therapy, let's say our participant was crying so much, she had one emotional outpouring or shock, I mean, she had a hard time coming to herself, well, there was a lot of that, crying, when all these women are kind of working and giving a lot of strength, and the fact that they are here, that they have to, they have all this feeling, I have to learn Slovenian, I have to function in this society’ (intercultural mediator). </a:t>
            </a:r>
            <a:endParaRPr lang="sl-SI" cap="none" dirty="0"/>
          </a:p>
        </p:txBody>
      </p:sp>
    </p:spTree>
    <p:extLst>
      <p:ext uri="{BB962C8B-B14F-4D97-AF65-F5344CB8AC3E}">
        <p14:creationId xmlns:p14="http://schemas.microsoft.com/office/powerpoint/2010/main" val="3967253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Kapljica">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TM04033925[[fn=Kapljica]]</Template>
  <TotalTime>763</TotalTime>
  <Words>944</Words>
  <Application>Microsoft Office PowerPoint</Application>
  <PresentationFormat>Širokozaslonsko</PresentationFormat>
  <Paragraphs>49</Paragraphs>
  <Slides>12</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12</vt:i4>
      </vt:variant>
    </vt:vector>
  </HeadingPairs>
  <TitlesOfParts>
    <vt:vector size="16" baseType="lpstr">
      <vt:lpstr>Arial</vt:lpstr>
      <vt:lpstr>Tw Cen MT</vt:lpstr>
      <vt:lpstr>Wingdings</vt:lpstr>
      <vt:lpstr>Kapljica</vt:lpstr>
      <vt:lpstr>Asylum seeking process and mental health: some insights from slovenia</vt:lpstr>
      <vt:lpstr>Introductory remarks</vt:lpstr>
      <vt:lpstr>Methods and data</vt:lpstr>
      <vt:lpstr>Before and during migration</vt:lpstr>
      <vt:lpstr>Period after migration</vt:lpstr>
      <vt:lpstr>PowerPointova predstavitev</vt:lpstr>
      <vt:lpstr>PowerPointova predstavitev</vt:lpstr>
      <vt:lpstr>PowerPointova predstavitev</vt:lpstr>
      <vt:lpstr>WORKING THROUGH THE TRAUMA</vt:lpstr>
      <vt:lpstr>PowerPointova predstavitev</vt:lpstr>
      <vt:lpstr>CONCLUSIONS</vt:lpstr>
      <vt:lpstr>PowerPointova predstavitev</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and forced migration</dc:title>
  <dc:creator>Sanja Cukut</dc:creator>
  <cp:lastModifiedBy>Sanja Cukut</cp:lastModifiedBy>
  <cp:revision>44</cp:revision>
  <dcterms:created xsi:type="dcterms:W3CDTF">2023-05-12T15:14:02Z</dcterms:created>
  <dcterms:modified xsi:type="dcterms:W3CDTF">2023-09-17T17:02:23Z</dcterms:modified>
</cp:coreProperties>
</file>